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317" r:id="rId6"/>
    <p:sldId id="343" r:id="rId7"/>
    <p:sldId id="316" r:id="rId8"/>
    <p:sldId id="318" r:id="rId9"/>
    <p:sldId id="260" r:id="rId10"/>
    <p:sldId id="319" r:id="rId11"/>
    <p:sldId id="320" r:id="rId12"/>
    <p:sldId id="321" r:id="rId13"/>
    <p:sldId id="322" r:id="rId14"/>
    <p:sldId id="323" r:id="rId15"/>
    <p:sldId id="324" r:id="rId16"/>
    <p:sldId id="326" r:id="rId17"/>
    <p:sldId id="327" r:id="rId18"/>
    <p:sldId id="329" r:id="rId19"/>
    <p:sldId id="330" r:id="rId20"/>
    <p:sldId id="331" r:id="rId21"/>
    <p:sldId id="335" r:id="rId22"/>
    <p:sldId id="334" r:id="rId23"/>
    <p:sldId id="336" r:id="rId24"/>
    <p:sldId id="333" r:id="rId25"/>
    <p:sldId id="337" r:id="rId26"/>
    <p:sldId id="338" r:id="rId27"/>
    <p:sldId id="339" r:id="rId28"/>
    <p:sldId id="340" r:id="rId29"/>
    <p:sldId id="341" r:id="rId30"/>
    <p:sldId id="342"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96" autoAdjust="0"/>
  </p:normalViewPr>
  <p:slideViewPr>
    <p:cSldViewPr snapToGrid="0">
      <p:cViewPr varScale="1">
        <p:scale>
          <a:sx n="65" d="100"/>
          <a:sy n="65" d="100"/>
        </p:scale>
        <p:origin x="6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0BF1E3-AF3D-464E-B840-2DB758E6DB50}" type="datetimeFigureOut">
              <a:rPr lang="en-US" smtClean="0"/>
              <a:t>10/24/2016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D5DDE53-017F-43A5-847C-0293EBC88B0C}" type="slidenum">
              <a:rPr lang="en-US" smtClean="0"/>
              <a:t>‹#›</a:t>
            </a:fld>
            <a:endParaRPr lang="en-US"/>
          </a:p>
        </p:txBody>
      </p:sp>
    </p:spTree>
    <p:extLst>
      <p:ext uri="{BB962C8B-B14F-4D97-AF65-F5344CB8AC3E}">
        <p14:creationId xmlns:p14="http://schemas.microsoft.com/office/powerpoint/2010/main" val="189378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4BF6BA-AC6E-41A7-B955-69F921617073}" type="datetimeFigureOut">
              <a:rPr lang="en-CA" smtClean="0"/>
              <a:t>24/10/2016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85B8C3-42BF-4F24-B1EC-1654EA633FD6}" type="slidenum">
              <a:rPr lang="en-CA" smtClean="0"/>
              <a:t>‹#›</a:t>
            </a:fld>
            <a:endParaRPr lang="en-CA"/>
          </a:p>
        </p:txBody>
      </p:sp>
    </p:spTree>
    <p:extLst>
      <p:ext uri="{BB962C8B-B14F-4D97-AF65-F5344CB8AC3E}">
        <p14:creationId xmlns:p14="http://schemas.microsoft.com/office/powerpoint/2010/main" val="145619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t>
            </a:r>
            <a:r>
              <a:rPr lang="en-CA" dirty="0" err="1"/>
              <a:t>Goldbergs</a:t>
            </a:r>
            <a:r>
              <a:rPr lang="en-CA" baseline="0" dirty="0"/>
              <a:t> is told in First Person: https://www.youtube.com/watch?v=sB3-c2B2h2k</a:t>
            </a:r>
            <a:endParaRPr lang="en-CA" dirty="0"/>
          </a:p>
          <a:p>
            <a:r>
              <a:rPr lang="en-CA" dirty="0"/>
              <a:t>Another example</a:t>
            </a:r>
            <a:r>
              <a:rPr lang="en-CA" baseline="0" dirty="0"/>
              <a:t> would be “The Wonder Years”  The narrator tells the story: https://www.youtube.com/watch?v=MiVoMO-FFME</a:t>
            </a:r>
          </a:p>
        </p:txBody>
      </p:sp>
      <p:sp>
        <p:nvSpPr>
          <p:cNvPr id="4" name="Slide Number Placeholder 3"/>
          <p:cNvSpPr>
            <a:spLocks noGrp="1"/>
          </p:cNvSpPr>
          <p:nvPr>
            <p:ph type="sldNum" sz="quarter" idx="10"/>
          </p:nvPr>
        </p:nvSpPr>
        <p:spPr/>
        <p:txBody>
          <a:bodyPr/>
          <a:lstStyle/>
          <a:p>
            <a:fld id="{F085B8C3-42BF-4F24-B1EC-1654EA633FD6}" type="slidenum">
              <a:rPr lang="en-CA" smtClean="0"/>
              <a:t>9</a:t>
            </a:fld>
            <a:endParaRPr lang="en-CA"/>
          </a:p>
        </p:txBody>
      </p:sp>
    </p:spTree>
    <p:extLst>
      <p:ext uri="{BB962C8B-B14F-4D97-AF65-F5344CB8AC3E}">
        <p14:creationId xmlns:p14="http://schemas.microsoft.com/office/powerpoint/2010/main" val="310950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Pixar’s Up</a:t>
            </a:r>
          </a:p>
        </p:txBody>
      </p:sp>
      <p:sp>
        <p:nvSpPr>
          <p:cNvPr id="4" name="Slide Number Placeholder 3"/>
          <p:cNvSpPr>
            <a:spLocks noGrp="1"/>
          </p:cNvSpPr>
          <p:nvPr>
            <p:ph type="sldNum" sz="quarter" idx="10"/>
          </p:nvPr>
        </p:nvSpPr>
        <p:spPr/>
        <p:txBody>
          <a:bodyPr/>
          <a:lstStyle/>
          <a:p>
            <a:fld id="{F085B8C3-42BF-4F24-B1EC-1654EA633FD6}" type="slidenum">
              <a:rPr lang="en-CA" smtClean="0"/>
              <a:t>21</a:t>
            </a:fld>
            <a:endParaRPr lang="en-CA"/>
          </a:p>
        </p:txBody>
      </p:sp>
    </p:spTree>
    <p:extLst>
      <p:ext uri="{BB962C8B-B14F-4D97-AF65-F5344CB8AC3E}">
        <p14:creationId xmlns:p14="http://schemas.microsoft.com/office/powerpoint/2010/main" val="363644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Pixar’s Up</a:t>
            </a:r>
          </a:p>
        </p:txBody>
      </p:sp>
      <p:sp>
        <p:nvSpPr>
          <p:cNvPr id="4" name="Slide Number Placeholder 3"/>
          <p:cNvSpPr>
            <a:spLocks noGrp="1"/>
          </p:cNvSpPr>
          <p:nvPr>
            <p:ph type="sldNum" sz="quarter" idx="10"/>
          </p:nvPr>
        </p:nvSpPr>
        <p:spPr/>
        <p:txBody>
          <a:bodyPr/>
          <a:lstStyle/>
          <a:p>
            <a:fld id="{F085B8C3-42BF-4F24-B1EC-1654EA633FD6}" type="slidenum">
              <a:rPr lang="en-CA" smtClean="0"/>
              <a:t>23</a:t>
            </a:fld>
            <a:endParaRPr lang="en-CA"/>
          </a:p>
        </p:txBody>
      </p:sp>
    </p:spTree>
    <p:extLst>
      <p:ext uri="{BB962C8B-B14F-4D97-AF65-F5344CB8AC3E}">
        <p14:creationId xmlns:p14="http://schemas.microsoft.com/office/powerpoint/2010/main" val="298167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Flashback - remembering</a:t>
            </a:r>
          </a:p>
        </p:txBody>
      </p:sp>
      <p:sp>
        <p:nvSpPr>
          <p:cNvPr id="4" name="Slide Number Placeholder 3"/>
          <p:cNvSpPr>
            <a:spLocks noGrp="1"/>
          </p:cNvSpPr>
          <p:nvPr>
            <p:ph type="sldNum" sz="quarter" idx="10"/>
          </p:nvPr>
        </p:nvSpPr>
        <p:spPr/>
        <p:txBody>
          <a:bodyPr/>
          <a:lstStyle/>
          <a:p>
            <a:fld id="{F085B8C3-42BF-4F24-B1EC-1654EA633FD6}" type="slidenum">
              <a:rPr lang="en-CA" smtClean="0"/>
              <a:t>25</a:t>
            </a:fld>
            <a:endParaRPr lang="en-CA"/>
          </a:p>
        </p:txBody>
      </p:sp>
    </p:spTree>
    <p:extLst>
      <p:ext uri="{BB962C8B-B14F-4D97-AF65-F5344CB8AC3E}">
        <p14:creationId xmlns:p14="http://schemas.microsoft.com/office/powerpoint/2010/main" val="282317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Foreshadowing – curve in</a:t>
            </a:r>
            <a:r>
              <a:rPr lang="en-CA" baseline="0" dirty="0"/>
              <a:t> the road, snow drifting higher and higher, hardly see the road</a:t>
            </a:r>
            <a:endParaRPr lang="en-CA" dirty="0"/>
          </a:p>
        </p:txBody>
      </p:sp>
      <p:sp>
        <p:nvSpPr>
          <p:cNvPr id="4" name="Slide Number Placeholder 3"/>
          <p:cNvSpPr>
            <a:spLocks noGrp="1"/>
          </p:cNvSpPr>
          <p:nvPr>
            <p:ph type="sldNum" sz="quarter" idx="10"/>
          </p:nvPr>
        </p:nvSpPr>
        <p:spPr/>
        <p:txBody>
          <a:bodyPr/>
          <a:lstStyle/>
          <a:p>
            <a:fld id="{F085B8C3-42BF-4F24-B1EC-1654EA633FD6}" type="slidenum">
              <a:rPr lang="en-CA" smtClean="0"/>
              <a:t>26</a:t>
            </a:fld>
            <a:endParaRPr lang="en-CA"/>
          </a:p>
        </p:txBody>
      </p:sp>
    </p:spTree>
    <p:extLst>
      <p:ext uri="{BB962C8B-B14F-4D97-AF65-F5344CB8AC3E}">
        <p14:creationId xmlns:p14="http://schemas.microsoft.com/office/powerpoint/2010/main" val="45545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DEEDE0-257D-4E5D-B2DE-4D883F21D6B8}"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101858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EEDE0-257D-4E5D-B2DE-4D883F21D6B8}"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374967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EEDE0-257D-4E5D-B2DE-4D883F21D6B8}"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15820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EEDE0-257D-4E5D-B2DE-4D883F21D6B8}"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54202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EEDE0-257D-4E5D-B2DE-4D883F21D6B8}"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422259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DEEDE0-257D-4E5D-B2DE-4D883F21D6B8}" type="datetimeFigureOut">
              <a:rPr lang="en-CA" smtClean="0"/>
              <a:t>24/10/2016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95039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DEEDE0-257D-4E5D-B2DE-4D883F21D6B8}" type="datetimeFigureOut">
              <a:rPr lang="en-CA" smtClean="0"/>
              <a:t>24/10/2016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364032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DEEDE0-257D-4E5D-B2DE-4D883F21D6B8}" type="datetimeFigureOut">
              <a:rPr lang="en-CA" smtClean="0"/>
              <a:t>24/10/2016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244640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EEDE0-257D-4E5D-B2DE-4D883F21D6B8}" type="datetimeFigureOut">
              <a:rPr lang="en-CA" smtClean="0"/>
              <a:t>24/10/2016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20261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EEDE0-257D-4E5D-B2DE-4D883F21D6B8}" type="datetimeFigureOut">
              <a:rPr lang="en-CA" smtClean="0"/>
              <a:t>24/10/2016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168219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EEDE0-257D-4E5D-B2DE-4D883F21D6B8}" type="datetimeFigureOut">
              <a:rPr lang="en-CA" smtClean="0"/>
              <a:t>24/10/2016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DD635D-1FA8-402A-9C3E-ACDB3BA18989}" type="slidenum">
              <a:rPr lang="en-CA" smtClean="0"/>
              <a:t>‹#›</a:t>
            </a:fld>
            <a:endParaRPr lang="en-CA"/>
          </a:p>
        </p:txBody>
      </p:sp>
    </p:spTree>
    <p:extLst>
      <p:ext uri="{BB962C8B-B14F-4D97-AF65-F5344CB8AC3E}">
        <p14:creationId xmlns:p14="http://schemas.microsoft.com/office/powerpoint/2010/main" val="17165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EEDE0-257D-4E5D-B2DE-4D883F21D6B8}" type="datetimeFigureOut">
              <a:rPr lang="en-CA" smtClean="0"/>
              <a:t>24/10/2016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D635D-1FA8-402A-9C3E-ACDB3BA18989}" type="slidenum">
              <a:rPr lang="en-CA" smtClean="0"/>
              <a:t>‹#›</a:t>
            </a:fld>
            <a:endParaRPr lang="en-CA"/>
          </a:p>
        </p:txBody>
      </p:sp>
    </p:spTree>
    <p:extLst>
      <p:ext uri="{BB962C8B-B14F-4D97-AF65-F5344CB8AC3E}">
        <p14:creationId xmlns:p14="http://schemas.microsoft.com/office/powerpoint/2010/main" val="15354730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F2bk_9T482g" TargetMode="Externa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Qx8wH_sAT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8929"/>
            <a:ext cx="9144000" cy="1741953"/>
          </a:xfrm>
        </p:spPr>
        <p:txBody>
          <a:bodyPr/>
          <a:lstStyle/>
          <a:p>
            <a:r>
              <a:rPr lang="en-US" b="1" dirty="0">
                <a:solidFill>
                  <a:schemeClr val="accent4"/>
                </a:solidFill>
              </a:rPr>
              <a:t>Happy Monday!</a:t>
            </a:r>
            <a:r>
              <a:rPr lang="en-US" dirty="0">
                <a:solidFill>
                  <a:schemeClr val="accent4"/>
                </a:solidFill>
              </a:rPr>
              <a:t> </a:t>
            </a:r>
            <a:r>
              <a:rPr lang="en-US" dirty="0"/>
              <a:t/>
            </a:r>
            <a:br>
              <a:rPr lang="en-US" dirty="0"/>
            </a:br>
            <a:r>
              <a:rPr lang="en-US" dirty="0"/>
              <a:t>Independent Silent Reading</a:t>
            </a:r>
            <a:endParaRPr lang="en-CA" dirty="0"/>
          </a:p>
        </p:txBody>
      </p:sp>
      <p:sp>
        <p:nvSpPr>
          <p:cNvPr id="3" name="Subtitle 2"/>
          <p:cNvSpPr>
            <a:spLocks noGrp="1"/>
          </p:cNvSpPr>
          <p:nvPr>
            <p:ph type="subTitle" idx="1"/>
          </p:nvPr>
        </p:nvSpPr>
        <p:spPr>
          <a:xfrm>
            <a:off x="1524000" y="5561684"/>
            <a:ext cx="9144000" cy="1655762"/>
          </a:xfrm>
        </p:spPr>
        <p:txBody>
          <a:bodyPr/>
          <a:lstStyle/>
          <a:p>
            <a:endParaRPr lang="en-CA" dirty="0"/>
          </a:p>
        </p:txBody>
      </p:sp>
      <p:pic>
        <p:nvPicPr>
          <p:cNvPr id="1032" name="Picture 8" descr="Image result for thanksgiv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310" y="3380108"/>
            <a:ext cx="3195185" cy="20191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llow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619" y="2542845"/>
            <a:ext cx="5366825" cy="301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8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7" name="Content Placeholder 6"/>
          <p:cNvSpPr>
            <a:spLocks noGrp="1"/>
          </p:cNvSpPr>
          <p:nvPr>
            <p:ph sz="half" idx="1"/>
          </p:nvPr>
        </p:nvSpPr>
        <p:spPr/>
        <p:txBody>
          <a:bodyPr>
            <a:normAutofit/>
          </a:bodyPr>
          <a:lstStyle/>
          <a:p>
            <a:pPr marL="0" indent="0">
              <a:buNone/>
            </a:pPr>
            <a:r>
              <a:rPr lang="en-US" dirty="0">
                <a:cs typeface="Arial" charset="0"/>
              </a:rPr>
              <a:t>Once upon a time, there was a little girl who lived with her mother. Her mother asked her to take her old and lonely grandmother some food one day.</a:t>
            </a:r>
            <a:r>
              <a:rPr lang="en-US" i="1" dirty="0">
                <a:cs typeface="Arial" charset="0"/>
              </a:rPr>
              <a:t> </a:t>
            </a:r>
            <a:r>
              <a:rPr lang="en-US" dirty="0">
                <a:cs typeface="Arial" charset="0"/>
              </a:rPr>
              <a:t>"Don't stop along the way. Go straight to your Grandma's house and back. Don't talk to any strangers and watch out for the wolf in the woods! </a:t>
            </a:r>
            <a:r>
              <a:rPr lang="en-US" i="1" dirty="0">
                <a:cs typeface="Arial" charset="0"/>
              </a:rPr>
              <a:t> </a:t>
            </a:r>
            <a:r>
              <a:rPr lang="en-US" dirty="0">
                <a:cs typeface="Arial" charset="0"/>
              </a:rPr>
              <a:t>Now get along</a:t>
            </a:r>
            <a:r>
              <a:rPr lang="en-US" sz="2400" dirty="0">
                <a:cs typeface="Arial" charset="0"/>
              </a:rPr>
              <a:t>!" </a:t>
            </a:r>
          </a:p>
          <a:p>
            <a:endParaRPr lang="en-CA" dirty="0"/>
          </a:p>
        </p:txBody>
      </p:sp>
      <p:pic>
        <p:nvPicPr>
          <p:cNvPr id="9" name="Picture 11" descr="http://www.20kweb.com/clipart/little_red_riding_hood_0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77815" y="1825625"/>
            <a:ext cx="3770369"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115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7" name="Content Placeholder 6"/>
          <p:cNvSpPr>
            <a:spLocks noGrp="1"/>
          </p:cNvSpPr>
          <p:nvPr>
            <p:ph sz="half" idx="1"/>
          </p:nvPr>
        </p:nvSpPr>
        <p:spPr/>
        <p:txBody>
          <a:bodyPr>
            <a:normAutofit/>
          </a:bodyPr>
          <a:lstStyle/>
          <a:p>
            <a:pPr marL="0" indent="0">
              <a:buNone/>
            </a:pPr>
            <a:r>
              <a:rPr lang="en-US" dirty="0">
                <a:cs typeface="Arial" charset="0"/>
              </a:rPr>
              <a:t>Once upon a time, there was a little girl who lived with her mother. Her mother asked her to take her old and lonely grandmother some food one day.</a:t>
            </a:r>
            <a:r>
              <a:rPr lang="en-US" i="1" dirty="0">
                <a:cs typeface="Arial" charset="0"/>
              </a:rPr>
              <a:t> </a:t>
            </a:r>
            <a:r>
              <a:rPr lang="en-US" dirty="0">
                <a:solidFill>
                  <a:schemeClr val="accent4"/>
                </a:solidFill>
                <a:cs typeface="Arial" charset="0"/>
              </a:rPr>
              <a:t>"Don't stop along the way. Go straight to your Grandma's house and back. Don't talk to any strangers and watch out for the wolf in the woods! </a:t>
            </a:r>
            <a:r>
              <a:rPr lang="en-US" i="1" dirty="0">
                <a:solidFill>
                  <a:schemeClr val="accent4"/>
                </a:solidFill>
                <a:cs typeface="Arial" charset="0"/>
              </a:rPr>
              <a:t> </a:t>
            </a:r>
            <a:r>
              <a:rPr lang="en-US" dirty="0">
                <a:cs typeface="Arial" charset="0"/>
              </a:rPr>
              <a:t>Now get along</a:t>
            </a:r>
            <a:r>
              <a:rPr lang="en-US" sz="2400" dirty="0">
                <a:cs typeface="Arial" charset="0"/>
              </a:rPr>
              <a:t>!" </a:t>
            </a:r>
          </a:p>
          <a:p>
            <a:endParaRPr lang="en-CA" dirty="0"/>
          </a:p>
        </p:txBody>
      </p:sp>
      <p:pic>
        <p:nvPicPr>
          <p:cNvPr id="9" name="Picture 11" descr="http://www.20kweb.com/clipart/little_red_riding_hood_0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77815" y="1825625"/>
            <a:ext cx="3770369"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p:nvPr/>
        </p:nvCxnSpPr>
        <p:spPr>
          <a:xfrm>
            <a:off x="5442968" y="5262563"/>
            <a:ext cx="774952" cy="5051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74432" y="5837413"/>
            <a:ext cx="2148751" cy="461665"/>
          </a:xfrm>
          <a:prstGeom prst="rect">
            <a:avLst/>
          </a:prstGeom>
          <a:solidFill>
            <a:schemeClr val="accent3">
              <a:lumMod val="20000"/>
              <a:lumOff val="80000"/>
            </a:schemeClr>
          </a:solidFill>
          <a:ln>
            <a:solidFill>
              <a:schemeClr val="bg1"/>
            </a:solidFill>
          </a:ln>
        </p:spPr>
        <p:txBody>
          <a:bodyPr wrap="square" rtlCol="0">
            <a:spAutoFit/>
          </a:bodyPr>
          <a:lstStyle/>
          <a:p>
            <a:r>
              <a:rPr lang="en-CA" sz="2400" b="1" dirty="0">
                <a:solidFill>
                  <a:schemeClr val="accent4"/>
                </a:solidFill>
              </a:rPr>
              <a:t>Foreshadowing</a:t>
            </a:r>
          </a:p>
        </p:txBody>
      </p:sp>
    </p:spTree>
    <p:extLst>
      <p:ext uri="{BB962C8B-B14F-4D97-AF65-F5344CB8AC3E}">
        <p14:creationId xmlns:p14="http://schemas.microsoft.com/office/powerpoint/2010/main" val="41896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idx="1"/>
          </p:nvPr>
        </p:nvSpPr>
        <p:spPr/>
        <p:txBody>
          <a:bodyPr/>
          <a:lstStyle/>
          <a:p>
            <a:pPr marL="0" indent="0">
              <a:buNone/>
            </a:pPr>
            <a:r>
              <a:rPr lang="en-US" sz="3600" dirty="0"/>
              <a:t>The set of </a:t>
            </a:r>
            <a:r>
              <a:rPr lang="en-US" sz="3600" b="1" dirty="0">
                <a:solidFill>
                  <a:schemeClr val="accent4"/>
                </a:solidFill>
              </a:rPr>
              <a:t>orange colored </a:t>
            </a:r>
            <a:r>
              <a:rPr lang="en-US" sz="3600" dirty="0"/>
              <a:t>words is an example of </a:t>
            </a:r>
            <a:r>
              <a:rPr lang="en-US" sz="3600" b="1" dirty="0">
                <a:solidFill>
                  <a:schemeClr val="accent4"/>
                </a:solidFill>
              </a:rPr>
              <a:t>foreshadowing</a:t>
            </a:r>
            <a:r>
              <a:rPr lang="en-US" sz="3600" dirty="0"/>
              <a:t>.  </a:t>
            </a:r>
          </a:p>
          <a:p>
            <a:pPr marL="0" indent="0">
              <a:buNone/>
            </a:pPr>
            <a:endParaRPr lang="en-US" sz="3600" dirty="0"/>
          </a:p>
          <a:p>
            <a:pPr marL="0" indent="0">
              <a:buNone/>
            </a:pPr>
            <a:r>
              <a:rPr lang="en-US" sz="3600" dirty="0"/>
              <a:t>Little Red Riding Hood’s mother is warning her about the wolf in the woods, which hints at what may happen next. </a:t>
            </a:r>
          </a:p>
          <a:p>
            <a:endParaRPr lang="en-CA" dirty="0"/>
          </a:p>
        </p:txBody>
      </p:sp>
    </p:spTree>
    <p:extLst>
      <p:ext uri="{BB962C8B-B14F-4D97-AF65-F5344CB8AC3E}">
        <p14:creationId xmlns:p14="http://schemas.microsoft.com/office/powerpoint/2010/main" val="67251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7" name="Content Placeholder 6"/>
          <p:cNvSpPr>
            <a:spLocks noGrp="1"/>
          </p:cNvSpPr>
          <p:nvPr>
            <p:ph sz="half" idx="1"/>
          </p:nvPr>
        </p:nvSpPr>
        <p:spPr/>
        <p:txBody>
          <a:bodyPr>
            <a:normAutofit/>
          </a:bodyPr>
          <a:lstStyle/>
          <a:p>
            <a:pPr marL="0" indent="0">
              <a:buNone/>
              <a:defRPr/>
            </a:pPr>
            <a:r>
              <a:rPr lang="en-US" dirty="0">
                <a:cs typeface="Arial" charset="0"/>
              </a:rPr>
              <a:t>While she was walking through the woods, a wolf was walking past her. "I bet I could convince her to take the long way. Then I could get to her grandmother's house first and trick her into thinking that I was her grandma. That way I could have her and her grandma for a large feast,” he thought.</a:t>
            </a:r>
          </a:p>
          <a:p>
            <a:endParaRPr lang="en-CA" dirty="0"/>
          </a:p>
        </p:txBody>
      </p:sp>
      <p:pic>
        <p:nvPicPr>
          <p:cNvPr id="3076" name="Picture 4" descr="Image result for little red riding hood wol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1518" y="1825625"/>
            <a:ext cx="440296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8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pPr marL="0" indent="0">
              <a:buNone/>
            </a:pPr>
            <a:r>
              <a:rPr lang="en-US" dirty="0">
                <a:cs typeface="Arial" charset="0"/>
              </a:rPr>
              <a:t>The wolf went up to Little Red Riding Hood and told her that he knew a shortcut. Little Red Riding Hood thought back to what her mother told her. “Don’t talk to any strangers and watch out for the wolf in the woods!” But it was too late, she had already listened to the wolf’s directions. </a:t>
            </a:r>
            <a:endParaRPr lang="en-US" dirty="0"/>
          </a:p>
          <a:p>
            <a:endParaRPr lang="en-CA" dirty="0"/>
          </a:p>
        </p:txBody>
      </p:sp>
      <p:pic>
        <p:nvPicPr>
          <p:cNvPr id="8194" name="Picture 2" descr="Image result for big bad wolf little red riding hoo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1300" y="1915319"/>
            <a:ext cx="47625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43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7" name="Content Placeholder 6"/>
          <p:cNvSpPr>
            <a:spLocks noGrp="1"/>
          </p:cNvSpPr>
          <p:nvPr>
            <p:ph sz="half" idx="1"/>
          </p:nvPr>
        </p:nvSpPr>
        <p:spPr/>
        <p:txBody>
          <a:bodyPr>
            <a:normAutofit/>
          </a:bodyPr>
          <a:lstStyle/>
          <a:p>
            <a:pPr marL="0" indent="0">
              <a:buNone/>
            </a:pPr>
            <a:r>
              <a:rPr lang="en-US" dirty="0">
                <a:cs typeface="Arial" charset="0"/>
              </a:rPr>
              <a:t>The wolf went up to Little Red Riding Hood and told her that he knew a shortcut. </a:t>
            </a:r>
            <a:r>
              <a:rPr lang="en-US" dirty="0">
                <a:solidFill>
                  <a:srgbClr val="00B0F0"/>
                </a:solidFill>
                <a:cs typeface="Arial" charset="0"/>
              </a:rPr>
              <a:t>Little Red Riding Hood thought back to what her mother told her. “Don’t talk to any strangers and watch out for the wolf in the woods!” </a:t>
            </a:r>
            <a:r>
              <a:rPr lang="en-US" dirty="0">
                <a:cs typeface="Arial" charset="0"/>
              </a:rPr>
              <a:t>But it was too late, she had already listened to the wolf’s directions. </a:t>
            </a:r>
            <a:endParaRPr lang="en-US" dirty="0"/>
          </a:p>
          <a:p>
            <a:pPr marL="0" indent="0">
              <a:buNone/>
            </a:pPr>
            <a:endParaRPr lang="en-CA" dirty="0"/>
          </a:p>
        </p:txBody>
      </p:sp>
      <p:pic>
        <p:nvPicPr>
          <p:cNvPr id="10" name="Picture 2" descr="Image result for big bad wolf little red riding hoo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1300" y="1915319"/>
            <a:ext cx="4762500" cy="41719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871975" y="4001294"/>
            <a:ext cx="414525" cy="8428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66410" y="4933314"/>
            <a:ext cx="1495572" cy="461665"/>
          </a:xfrm>
          <a:prstGeom prst="rect">
            <a:avLst/>
          </a:prstGeom>
          <a:solidFill>
            <a:schemeClr val="accent3">
              <a:lumMod val="20000"/>
              <a:lumOff val="80000"/>
            </a:schemeClr>
          </a:solidFill>
          <a:ln>
            <a:solidFill>
              <a:schemeClr val="bg1"/>
            </a:solidFill>
          </a:ln>
        </p:spPr>
        <p:txBody>
          <a:bodyPr wrap="square" rtlCol="0">
            <a:spAutoFit/>
          </a:bodyPr>
          <a:lstStyle/>
          <a:p>
            <a:r>
              <a:rPr lang="en-CA" sz="2400" b="1" dirty="0">
                <a:solidFill>
                  <a:srgbClr val="00B0F0"/>
                </a:solidFill>
              </a:rPr>
              <a:t>Flashback</a:t>
            </a:r>
          </a:p>
        </p:txBody>
      </p:sp>
    </p:spTree>
    <p:extLst>
      <p:ext uri="{BB962C8B-B14F-4D97-AF65-F5344CB8AC3E}">
        <p14:creationId xmlns:p14="http://schemas.microsoft.com/office/powerpoint/2010/main" val="45612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idx="1"/>
          </p:nvPr>
        </p:nvSpPr>
        <p:spPr/>
        <p:txBody>
          <a:bodyPr/>
          <a:lstStyle/>
          <a:p>
            <a:pPr marL="0" indent="0">
              <a:buNone/>
              <a:defRPr/>
            </a:pPr>
            <a:r>
              <a:rPr lang="en-US" sz="3600" dirty="0"/>
              <a:t>The set of </a:t>
            </a:r>
            <a:r>
              <a:rPr lang="en-US" sz="3600" b="1" dirty="0">
                <a:solidFill>
                  <a:srgbClr val="00B0F0"/>
                </a:solidFill>
              </a:rPr>
              <a:t>blue colored </a:t>
            </a:r>
            <a:r>
              <a:rPr lang="en-US" sz="3600" dirty="0"/>
              <a:t>words is an example of </a:t>
            </a:r>
            <a:r>
              <a:rPr lang="en-US" sz="3600" b="1" dirty="0">
                <a:solidFill>
                  <a:srgbClr val="00B0F0"/>
                </a:solidFill>
              </a:rPr>
              <a:t>flashback</a:t>
            </a:r>
            <a:r>
              <a:rPr lang="en-US" sz="3600" dirty="0"/>
              <a:t>.  </a:t>
            </a:r>
          </a:p>
          <a:p>
            <a:pPr marL="0" indent="0">
              <a:buNone/>
              <a:defRPr/>
            </a:pPr>
            <a:endParaRPr lang="en-US" sz="3600" dirty="0"/>
          </a:p>
          <a:p>
            <a:pPr marL="0" indent="0">
              <a:buNone/>
              <a:defRPr/>
            </a:pPr>
            <a:r>
              <a:rPr lang="en-US" sz="3600" dirty="0"/>
              <a:t>Little Red Riding Hood is thinking back to something that happened earlier in the story.</a:t>
            </a:r>
          </a:p>
          <a:p>
            <a:endParaRPr lang="en-CA" dirty="0"/>
          </a:p>
        </p:txBody>
      </p:sp>
    </p:spTree>
    <p:extLst>
      <p:ext uri="{BB962C8B-B14F-4D97-AF65-F5344CB8AC3E}">
        <p14:creationId xmlns:p14="http://schemas.microsoft.com/office/powerpoint/2010/main" val="198558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b="1" dirty="0">
                <a:solidFill>
                  <a:schemeClr val="accent4"/>
                </a:solidFill>
              </a:rPr>
              <a:t>Review</a:t>
            </a:r>
          </a:p>
        </p:txBody>
      </p:sp>
      <p:sp>
        <p:nvSpPr>
          <p:cNvPr id="6" name="Subtitle 5"/>
          <p:cNvSpPr>
            <a:spLocks noGrp="1"/>
          </p:cNvSpPr>
          <p:nvPr>
            <p:ph type="subTitle" idx="1"/>
          </p:nvPr>
        </p:nvSpPr>
        <p:spPr/>
        <p:txBody>
          <a:bodyPr/>
          <a:lstStyle/>
          <a:p>
            <a:endParaRPr lang="en-CA"/>
          </a:p>
        </p:txBody>
      </p:sp>
    </p:spTree>
    <p:extLst>
      <p:ext uri="{BB962C8B-B14F-4D97-AF65-F5344CB8AC3E}">
        <p14:creationId xmlns:p14="http://schemas.microsoft.com/office/powerpoint/2010/main" val="273777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US" sz="3600" dirty="0"/>
              <a:t>When an author mentions or hints at something that will happen later in the story, it is called foreshadowing. </a:t>
            </a:r>
          </a:p>
          <a:p>
            <a:pPr marL="0" indent="0">
              <a:buNone/>
            </a:pPr>
            <a:endParaRPr lang="en-CA" dirty="0"/>
          </a:p>
        </p:txBody>
      </p:sp>
      <p:cxnSp>
        <p:nvCxnSpPr>
          <p:cNvPr id="5" name="Straight Arrow Connector 4"/>
          <p:cNvCxnSpPr/>
          <p:nvPr/>
        </p:nvCxnSpPr>
        <p:spPr>
          <a:xfrm>
            <a:off x="1519310" y="4318782"/>
            <a:ext cx="5064370" cy="0"/>
          </a:xfrm>
          <a:prstGeom prst="straightConnector1">
            <a:avLst/>
          </a:prstGeom>
          <a:ln w="327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55302" y="4001294"/>
            <a:ext cx="4298852" cy="830997"/>
          </a:xfrm>
          <a:prstGeom prst="rect">
            <a:avLst/>
          </a:prstGeom>
          <a:noFill/>
        </p:spPr>
        <p:txBody>
          <a:bodyPr wrap="square" rtlCol="0">
            <a:spAutoFit/>
          </a:bodyPr>
          <a:lstStyle/>
          <a:p>
            <a:r>
              <a:rPr lang="en-CA" sz="4800" b="1" dirty="0">
                <a:solidFill>
                  <a:schemeClr val="accent4"/>
                </a:solidFill>
              </a:rPr>
              <a:t>Foreshadowing</a:t>
            </a:r>
          </a:p>
        </p:txBody>
      </p:sp>
    </p:spTree>
    <p:extLst>
      <p:ext uri="{BB962C8B-B14F-4D97-AF65-F5344CB8AC3E}">
        <p14:creationId xmlns:p14="http://schemas.microsoft.com/office/powerpoint/2010/main" val="158959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defRPr/>
            </a:pPr>
            <a:r>
              <a:rPr lang="en-US" sz="3600" dirty="0"/>
              <a:t>When an author refers back to something that has already happened in the story, it is called flashback.</a:t>
            </a:r>
            <a:endParaRPr lang="en-US" sz="4000" dirty="0"/>
          </a:p>
          <a:p>
            <a:pPr marL="0" indent="0">
              <a:buNone/>
            </a:pPr>
            <a:endParaRPr lang="en-CA" dirty="0"/>
          </a:p>
        </p:txBody>
      </p:sp>
      <p:cxnSp>
        <p:nvCxnSpPr>
          <p:cNvPr id="5" name="Straight Arrow Connector 4"/>
          <p:cNvCxnSpPr/>
          <p:nvPr/>
        </p:nvCxnSpPr>
        <p:spPr>
          <a:xfrm flipH="1">
            <a:off x="5466472" y="4276578"/>
            <a:ext cx="5168703" cy="14069"/>
          </a:xfrm>
          <a:prstGeom prst="straightConnector1">
            <a:avLst/>
          </a:prstGeom>
          <a:ln w="327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53884" y="3861079"/>
            <a:ext cx="2897943" cy="830997"/>
          </a:xfrm>
          <a:prstGeom prst="rect">
            <a:avLst/>
          </a:prstGeom>
          <a:noFill/>
        </p:spPr>
        <p:txBody>
          <a:bodyPr wrap="square" rtlCol="0">
            <a:spAutoFit/>
          </a:bodyPr>
          <a:lstStyle/>
          <a:p>
            <a:r>
              <a:rPr lang="en-CA" sz="4800" b="1" dirty="0">
                <a:solidFill>
                  <a:srgbClr val="00B0F0"/>
                </a:solidFill>
              </a:rPr>
              <a:t>Flashback</a:t>
            </a:r>
          </a:p>
        </p:txBody>
      </p:sp>
    </p:spTree>
    <p:extLst>
      <p:ext uri="{BB962C8B-B14F-4D97-AF65-F5344CB8AC3E}">
        <p14:creationId xmlns:p14="http://schemas.microsoft.com/office/powerpoint/2010/main" val="14569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solidFill>
                  <a:schemeClr val="accent4"/>
                </a:solidFill>
                <a:latin typeface="+mn-lt"/>
              </a:rPr>
              <a:t>Elements of a Short </a:t>
            </a:r>
            <a:br>
              <a:rPr lang="en-CA" b="1" dirty="0">
                <a:solidFill>
                  <a:schemeClr val="accent4"/>
                </a:solidFill>
                <a:latin typeface="+mn-lt"/>
              </a:rPr>
            </a:br>
            <a:r>
              <a:rPr lang="en-CA" b="1" dirty="0">
                <a:solidFill>
                  <a:schemeClr val="accent4"/>
                </a:solidFill>
                <a:latin typeface="+mn-lt"/>
              </a:rPr>
              <a:t>Story</a:t>
            </a:r>
            <a:endParaRPr lang="en-CA" dirty="0">
              <a:solidFill>
                <a:schemeClr val="accent4"/>
              </a:solidFill>
              <a:latin typeface="+mn-lt"/>
            </a:endParaRPr>
          </a:p>
        </p:txBody>
      </p:sp>
      <p:sp>
        <p:nvSpPr>
          <p:cNvPr id="5" name="Subtitle 4"/>
          <p:cNvSpPr>
            <a:spLocks noGrp="1"/>
          </p:cNvSpPr>
          <p:nvPr>
            <p:ph type="subTitle" idx="1"/>
          </p:nvPr>
        </p:nvSpPr>
        <p:spPr/>
        <p:txBody>
          <a:bodyPr/>
          <a:lstStyle/>
          <a:p>
            <a:endParaRPr lang="en-CA" dirty="0"/>
          </a:p>
        </p:txBody>
      </p:sp>
      <p:sp>
        <p:nvSpPr>
          <p:cNvPr id="6" name="TextBox 5"/>
          <p:cNvSpPr txBox="1"/>
          <p:nvPr/>
        </p:nvSpPr>
        <p:spPr>
          <a:xfrm>
            <a:off x="3639650" y="5581029"/>
            <a:ext cx="5562600" cy="400110"/>
          </a:xfrm>
          <a:prstGeom prst="rect">
            <a:avLst/>
          </a:prstGeom>
          <a:noFill/>
        </p:spPr>
        <p:txBody>
          <a:bodyPr wrap="square" rtlCol="0">
            <a:spAutoFit/>
          </a:bodyPr>
          <a:lstStyle/>
          <a:p>
            <a:r>
              <a:rPr lang="en-CA" sz="2000" b="1" dirty="0"/>
              <a:t>Copy the slides when you see the spider</a:t>
            </a:r>
          </a:p>
        </p:txBody>
      </p:sp>
      <p:pic>
        <p:nvPicPr>
          <p:cNvPr id="2056" name="Picture 8" descr="Image result for red spider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9939" y="5349875"/>
            <a:ext cx="902311" cy="86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82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solidFill>
                  <a:schemeClr val="accent4"/>
                </a:solidFill>
              </a:rPr>
              <a:t>Flashback in Movies</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182532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11650"/>
          </a:xfrm>
        </p:spPr>
        <p:txBody>
          <a:bodyPr>
            <a:noAutofit/>
          </a:bodyPr>
          <a:lstStyle/>
          <a:p>
            <a:pPr algn="ctr"/>
            <a:r>
              <a:rPr lang="en-US" sz="2800" i="1" dirty="0"/>
              <a:t>What does the flashback tell us about the character/story?</a:t>
            </a:r>
            <a:br>
              <a:rPr lang="en-US" sz="2800" i="1" dirty="0"/>
            </a:br>
            <a:endParaRPr lang="en-CA" sz="2800" dirty="0"/>
          </a:p>
        </p:txBody>
      </p:sp>
      <p:pic>
        <p:nvPicPr>
          <p:cNvPr id="4" name="F2bk_9T482g"/>
          <p:cNvPicPr>
            <a:picLocks noGrp="1" noRot="1" noChangeAspect="1"/>
          </p:cNvPicPr>
          <p:nvPr>
            <p:ph idx="1"/>
            <a:videoFile r:link="rId1"/>
          </p:nvPr>
        </p:nvPicPr>
        <p:blipFill>
          <a:blip r:embed="rId4"/>
          <a:stretch>
            <a:fillRect/>
          </a:stretch>
        </p:blipFill>
        <p:spPr>
          <a:xfrm>
            <a:off x="838200" y="733568"/>
            <a:ext cx="10739511" cy="5892315"/>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258488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solidFill>
                  <a:schemeClr val="accent4"/>
                </a:solidFill>
              </a:rPr>
              <a:t>Foreshadowing in Movies</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82819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998806"/>
            <a:ext cx="10753578" cy="5178157"/>
          </a:xfrm>
        </p:spPr>
        <p:txBody>
          <a:bodyPr/>
          <a:lstStyle/>
          <a:p>
            <a:pPr marL="0" indent="0">
              <a:buNone/>
            </a:pPr>
            <a:r>
              <a:rPr lang="en-CA" dirty="0"/>
              <a:t>While watching the clip, try to identify four examples of foreshadowing.</a:t>
            </a:r>
          </a:p>
        </p:txBody>
      </p:sp>
      <p:pic>
        <p:nvPicPr>
          <p:cNvPr id="9218" name="Picture 2" descr="Image result for jaw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286" y="1951892"/>
            <a:ext cx="5167532" cy="387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3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solidFill>
                  <a:schemeClr val="accent4"/>
                </a:solidFill>
              </a:rPr>
              <a:t>Foreshadowing or Flashback?</a:t>
            </a:r>
          </a:p>
        </p:txBody>
      </p:sp>
      <p:sp>
        <p:nvSpPr>
          <p:cNvPr id="5" name="Subtitle 4"/>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4768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solidFill>
              </a:rPr>
              <a:t>Foreshadowing or Flashback?</a:t>
            </a:r>
            <a:endParaRPr lang="en-CA" dirty="0"/>
          </a:p>
        </p:txBody>
      </p:sp>
      <p:sp>
        <p:nvSpPr>
          <p:cNvPr id="3" name="Content Placeholder 2"/>
          <p:cNvSpPr>
            <a:spLocks noGrp="1"/>
          </p:cNvSpPr>
          <p:nvPr>
            <p:ph idx="1"/>
          </p:nvPr>
        </p:nvSpPr>
        <p:spPr/>
        <p:txBody>
          <a:bodyPr/>
          <a:lstStyle/>
          <a:p>
            <a:pPr marL="0" indent="0">
              <a:buNone/>
            </a:pPr>
            <a:r>
              <a:rPr lang="en-US" sz="3200" dirty="0"/>
              <a:t>"You're getting it. Good girl!" Anya cheered as she ran beside her little sister. Anya smiled, remembering when her dad had taught her to ride a bike. She could still see him running beside her, even when he didn't need to anymore! He'd always been so protective. But now, he was gone and she alone had to take care of the family. "I still need you, Dad," she whispered.</a:t>
            </a:r>
          </a:p>
          <a:p>
            <a:endParaRPr lang="en-CA" dirty="0"/>
          </a:p>
        </p:txBody>
      </p:sp>
    </p:spTree>
    <p:extLst>
      <p:ext uri="{BB962C8B-B14F-4D97-AF65-F5344CB8AC3E}">
        <p14:creationId xmlns:p14="http://schemas.microsoft.com/office/powerpoint/2010/main" val="85771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dirty="0"/>
              <a:t>I looked at the speedometer… Paul was driving even faster. "Please slow down," I said. "We're coming to a really bad curve in the road!" But he didn't slow down and the snow was drifting higher and higher. I could hardly see the road!</a:t>
            </a:r>
          </a:p>
          <a:p>
            <a:endParaRPr lang="en-CA" dirty="0"/>
          </a:p>
        </p:txBody>
      </p:sp>
      <p:sp>
        <p:nvSpPr>
          <p:cNvPr id="4" name="Title 1"/>
          <p:cNvSpPr>
            <a:spLocks noGrp="1"/>
          </p:cNvSpPr>
          <p:nvPr>
            <p:ph type="title"/>
          </p:nvPr>
        </p:nvSpPr>
        <p:spPr/>
        <p:txBody>
          <a:bodyPr/>
          <a:lstStyle/>
          <a:p>
            <a:pPr algn="ctr"/>
            <a:r>
              <a:rPr lang="en-CA" b="1" dirty="0">
                <a:solidFill>
                  <a:schemeClr val="accent4"/>
                </a:solidFill>
              </a:rPr>
              <a:t>Foreshadowing or Flashback?</a:t>
            </a:r>
            <a:endParaRPr lang="en-CA" dirty="0"/>
          </a:p>
        </p:txBody>
      </p:sp>
    </p:spTree>
    <p:extLst>
      <p:ext uri="{BB962C8B-B14F-4D97-AF65-F5344CB8AC3E}">
        <p14:creationId xmlns:p14="http://schemas.microsoft.com/office/powerpoint/2010/main" val="2332103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dirty="0"/>
              <a:t>"</a:t>
            </a:r>
            <a:r>
              <a:rPr lang="en-US" sz="3200" i="1" dirty="0"/>
              <a:t>It's going to be one of those days</a:t>
            </a:r>
            <a:r>
              <a:rPr lang="en-US" sz="3200" dirty="0"/>
              <a:t>," Marek thought to himself as he looked up at the board labeled DEPARTURES. His flight was delayed. He thought back to how the day had begun. When he woke up, the sun had been shining brightly and robins that had built a nest outside his window were chirping loudly. He'd jumped out of bed, anxious to start the first day of his vacation. But he'd tripped over the clothes he'd carelessly dropped on the floor the night before and banged his knee on the closet door.</a:t>
            </a:r>
          </a:p>
          <a:p>
            <a:endParaRPr lang="en-CA" dirty="0"/>
          </a:p>
        </p:txBody>
      </p:sp>
      <p:sp>
        <p:nvSpPr>
          <p:cNvPr id="4" name="Title 1"/>
          <p:cNvSpPr>
            <a:spLocks noGrp="1"/>
          </p:cNvSpPr>
          <p:nvPr>
            <p:ph type="title"/>
          </p:nvPr>
        </p:nvSpPr>
        <p:spPr/>
        <p:txBody>
          <a:bodyPr/>
          <a:lstStyle/>
          <a:p>
            <a:pPr algn="ctr"/>
            <a:r>
              <a:rPr lang="en-CA" b="1" dirty="0">
                <a:solidFill>
                  <a:schemeClr val="accent4"/>
                </a:solidFill>
              </a:rPr>
              <a:t>Foreshadowing or Flashback?</a:t>
            </a:r>
            <a:endParaRPr lang="en-CA" dirty="0"/>
          </a:p>
        </p:txBody>
      </p:sp>
    </p:spTree>
    <p:extLst>
      <p:ext uri="{BB962C8B-B14F-4D97-AF65-F5344CB8AC3E}">
        <p14:creationId xmlns:p14="http://schemas.microsoft.com/office/powerpoint/2010/main" val="14181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dirty="0"/>
              <a:t>When he was finished, Marek went to look for something to eat. He thought about the last time he'd gone on vacation with both Mom and Dad. They'd gone to that new theme park and had a great time. That had been the last time Dad had taken any real time off… Mom insisted he worked too much. Then things changed, and now he was caught between two homes … the one he shared with Mom and the one we visited to see Dad.</a:t>
            </a:r>
          </a:p>
          <a:p>
            <a:endParaRPr lang="en-CA" dirty="0"/>
          </a:p>
        </p:txBody>
      </p:sp>
      <p:sp>
        <p:nvSpPr>
          <p:cNvPr id="4" name="Title 1"/>
          <p:cNvSpPr>
            <a:spLocks noGrp="1"/>
          </p:cNvSpPr>
          <p:nvPr>
            <p:ph type="title"/>
          </p:nvPr>
        </p:nvSpPr>
        <p:spPr/>
        <p:txBody>
          <a:bodyPr/>
          <a:lstStyle/>
          <a:p>
            <a:pPr algn="ctr"/>
            <a:r>
              <a:rPr lang="en-CA" b="1" dirty="0">
                <a:solidFill>
                  <a:schemeClr val="accent4"/>
                </a:solidFill>
              </a:rPr>
              <a:t>Foreshadowing or Flashback?</a:t>
            </a:r>
            <a:endParaRPr lang="en-CA" dirty="0"/>
          </a:p>
        </p:txBody>
      </p:sp>
    </p:spTree>
    <p:extLst>
      <p:ext uri="{BB962C8B-B14F-4D97-AF65-F5344CB8AC3E}">
        <p14:creationId xmlns:p14="http://schemas.microsoft.com/office/powerpoint/2010/main" val="2719405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solidFill>
                  <a:schemeClr val="accent4"/>
                </a:solidFill>
              </a:rPr>
              <a:t>Exit Slip</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07176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4"/>
                </a:solidFill>
                <a:latin typeface="+mn-lt"/>
              </a:rPr>
              <a:t>Elements of a Short Story</a:t>
            </a:r>
            <a:endParaRPr lang="en-CA" sz="4800" dirty="0">
              <a:solidFill>
                <a:schemeClr val="accent4"/>
              </a:solidFill>
              <a:latin typeface="+mn-lt"/>
            </a:endParaRPr>
          </a:p>
        </p:txBody>
      </p:sp>
      <p:sp>
        <p:nvSpPr>
          <p:cNvPr id="3" name="Content Placeholder 2"/>
          <p:cNvSpPr>
            <a:spLocks noGrp="1"/>
          </p:cNvSpPr>
          <p:nvPr>
            <p:ph idx="1"/>
          </p:nvPr>
        </p:nvSpPr>
        <p:spPr/>
        <p:txBody>
          <a:bodyPr>
            <a:normAutofit lnSpcReduction="10000"/>
          </a:bodyPr>
          <a:lstStyle/>
          <a:p>
            <a:pPr marL="609600" indent="-609600">
              <a:lnSpc>
                <a:spcPct val="150000"/>
              </a:lnSpc>
              <a:buFontTx/>
              <a:buAutoNum type="arabicPeriod"/>
            </a:pPr>
            <a:r>
              <a:rPr lang="en-US" dirty="0"/>
              <a:t>Character</a:t>
            </a:r>
          </a:p>
          <a:p>
            <a:pPr marL="609600" indent="-609600">
              <a:lnSpc>
                <a:spcPct val="150000"/>
              </a:lnSpc>
              <a:buFontTx/>
              <a:buAutoNum type="arabicPeriod"/>
            </a:pPr>
            <a:r>
              <a:rPr lang="en-US" dirty="0"/>
              <a:t>Setting</a:t>
            </a:r>
          </a:p>
          <a:p>
            <a:pPr marL="609600" indent="-609600">
              <a:lnSpc>
                <a:spcPct val="150000"/>
              </a:lnSpc>
              <a:buFontTx/>
              <a:buAutoNum type="arabicPeriod"/>
            </a:pPr>
            <a:r>
              <a:rPr lang="en-US" dirty="0"/>
              <a:t>Plot</a:t>
            </a:r>
          </a:p>
          <a:p>
            <a:pPr marL="609600" indent="-609600">
              <a:lnSpc>
                <a:spcPct val="150000"/>
              </a:lnSpc>
              <a:buFontTx/>
              <a:buAutoNum type="arabicPeriod"/>
            </a:pPr>
            <a:r>
              <a:rPr lang="en-US" dirty="0"/>
              <a:t>Point of View/</a:t>
            </a:r>
            <a:r>
              <a:rPr lang="en-US" dirty="0">
                <a:solidFill>
                  <a:schemeClr val="accent4"/>
                </a:solidFill>
              </a:rPr>
              <a:t>Foreshadowing</a:t>
            </a:r>
            <a:r>
              <a:rPr lang="en-US" dirty="0"/>
              <a:t>/</a:t>
            </a:r>
            <a:r>
              <a:rPr lang="en-US" dirty="0">
                <a:solidFill>
                  <a:srgbClr val="00B0F0"/>
                </a:solidFill>
              </a:rPr>
              <a:t>Flashback</a:t>
            </a:r>
          </a:p>
          <a:p>
            <a:pPr marL="609600" indent="-609600">
              <a:lnSpc>
                <a:spcPct val="150000"/>
              </a:lnSpc>
              <a:buFontTx/>
              <a:buAutoNum type="arabicPeriod"/>
            </a:pPr>
            <a:r>
              <a:rPr lang="en-US" dirty="0"/>
              <a:t>Irony</a:t>
            </a:r>
          </a:p>
          <a:p>
            <a:pPr marL="609600" indent="-609600">
              <a:lnSpc>
                <a:spcPct val="150000"/>
              </a:lnSpc>
              <a:buFontTx/>
              <a:buAutoNum type="arabicPeriod"/>
            </a:pPr>
            <a:r>
              <a:rPr lang="en-US" dirty="0"/>
              <a:t>Theme</a:t>
            </a:r>
            <a:endParaRPr lang="en-CA" dirty="0"/>
          </a:p>
          <a:p>
            <a:endParaRPr lang="en-CA" dirty="0"/>
          </a:p>
        </p:txBody>
      </p:sp>
    </p:spTree>
    <p:extLst>
      <p:ext uri="{BB962C8B-B14F-4D97-AF65-F5344CB8AC3E}">
        <p14:creationId xmlns:p14="http://schemas.microsoft.com/office/powerpoint/2010/main" val="148407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CA" sz="3600" b="1" dirty="0">
                <a:solidFill>
                  <a:schemeClr val="accent4"/>
                </a:solidFill>
              </a:rPr>
              <a:t>On your slip of paper, answer these 4 questions:</a:t>
            </a:r>
          </a:p>
        </p:txBody>
      </p:sp>
      <p:sp>
        <p:nvSpPr>
          <p:cNvPr id="3" name="Content Placeholder 2"/>
          <p:cNvSpPr>
            <a:spLocks noGrp="1"/>
          </p:cNvSpPr>
          <p:nvPr>
            <p:ph sz="half" idx="1"/>
          </p:nvPr>
        </p:nvSpPr>
        <p:spPr/>
        <p:txBody>
          <a:bodyPr>
            <a:normAutofit fontScale="85000" lnSpcReduction="10000"/>
          </a:bodyPr>
          <a:lstStyle/>
          <a:p>
            <a:pPr marL="0" indent="0">
              <a:buNone/>
              <a:defRPr/>
            </a:pPr>
            <a:r>
              <a:rPr lang="en-US" dirty="0"/>
              <a:t>1. A hint about what is to come in the story is called</a:t>
            </a:r>
          </a:p>
          <a:p>
            <a:pPr lvl="1" indent="-342900">
              <a:buFont typeface="Arial" panose="020B0604020202020204" pitchFamily="34" charset="0"/>
              <a:buAutoNum type="alphaUcPeriod"/>
              <a:defRPr/>
            </a:pPr>
            <a:r>
              <a:rPr lang="en-US" sz="2800" dirty="0"/>
              <a:t>Foreshadowing</a:t>
            </a:r>
          </a:p>
          <a:p>
            <a:pPr lvl="1" indent="-342900">
              <a:buFont typeface="Arial" panose="020B0604020202020204" pitchFamily="34" charset="0"/>
              <a:buAutoNum type="alphaUcPeriod"/>
              <a:defRPr/>
            </a:pPr>
            <a:r>
              <a:rPr lang="en-US" sz="2800" dirty="0"/>
              <a:t>Flashback</a:t>
            </a:r>
          </a:p>
          <a:p>
            <a:pPr lvl="1" indent="-342900">
              <a:buFont typeface="Arial" panose="020B0604020202020204" pitchFamily="34" charset="0"/>
              <a:buAutoNum type="alphaUcPeriod"/>
              <a:defRPr/>
            </a:pPr>
            <a:endParaRPr lang="en-US" sz="2800" dirty="0"/>
          </a:p>
          <a:p>
            <a:pPr marL="0" indent="0">
              <a:buNone/>
              <a:defRPr/>
            </a:pPr>
            <a:r>
              <a:rPr lang="en-US" dirty="0"/>
              <a:t>2. A writing technique that describes events in the past is called</a:t>
            </a:r>
          </a:p>
          <a:p>
            <a:pPr marL="800100" lvl="1" indent="-342900">
              <a:buFont typeface="Arial" panose="020B0604020202020204" pitchFamily="34" charset="0"/>
              <a:buAutoNum type="alphaUcPeriod"/>
              <a:defRPr/>
            </a:pPr>
            <a:r>
              <a:rPr lang="en-US" sz="2800" dirty="0"/>
              <a:t>Foreshadowing</a:t>
            </a:r>
          </a:p>
          <a:p>
            <a:pPr marL="800100" lvl="1" indent="-342900">
              <a:buFont typeface="Arial" panose="020B0604020202020204" pitchFamily="34" charset="0"/>
              <a:buAutoNum type="alphaUcPeriod"/>
              <a:defRPr/>
            </a:pPr>
            <a:r>
              <a:rPr lang="en-US" sz="2800" dirty="0"/>
              <a:t>Flashback</a:t>
            </a:r>
          </a:p>
          <a:p>
            <a:pPr marL="800100" lvl="1" indent="-342900">
              <a:buFont typeface="Arial" panose="020B0604020202020204" pitchFamily="34" charset="0"/>
              <a:buAutoNum type="alphaUcPeriod"/>
              <a:defRPr/>
            </a:pPr>
            <a:endParaRPr lang="en-US" sz="1600" dirty="0"/>
          </a:p>
          <a:p>
            <a:endParaRPr lang="en-CA" dirty="0"/>
          </a:p>
        </p:txBody>
      </p:sp>
      <p:sp>
        <p:nvSpPr>
          <p:cNvPr id="5" name="Content Placeholder 4"/>
          <p:cNvSpPr>
            <a:spLocks noGrp="1"/>
          </p:cNvSpPr>
          <p:nvPr>
            <p:ph sz="half" idx="2"/>
          </p:nvPr>
        </p:nvSpPr>
        <p:spPr/>
        <p:txBody>
          <a:bodyPr>
            <a:normAutofit fontScale="85000" lnSpcReduction="10000"/>
          </a:bodyPr>
          <a:lstStyle/>
          <a:p>
            <a:pPr marL="171450" indent="0">
              <a:buNone/>
              <a:defRPr/>
            </a:pPr>
            <a:r>
              <a:rPr lang="en-US" dirty="0"/>
              <a:t>3. “All of a sudden, Rory remembered an incident from long ago. He had been walking in the woods when his brother tried to scare him by wearing a ghost costume.” This is an example of</a:t>
            </a:r>
          </a:p>
          <a:p>
            <a:pPr marL="857250" lvl="1" indent="-342900">
              <a:buFont typeface="Arial" panose="020B0604020202020204" pitchFamily="34" charset="0"/>
              <a:buAutoNum type="alphaUcPeriod"/>
              <a:defRPr/>
            </a:pPr>
            <a:r>
              <a:rPr lang="en-US" sz="2800" dirty="0"/>
              <a:t>Foreshadowing</a:t>
            </a:r>
          </a:p>
          <a:p>
            <a:pPr marL="857250" lvl="1" indent="-342900">
              <a:buFont typeface="Arial" panose="020B0604020202020204" pitchFamily="34" charset="0"/>
              <a:buAutoNum type="alphaUcPeriod"/>
              <a:defRPr/>
            </a:pPr>
            <a:r>
              <a:rPr lang="en-US" sz="2800" dirty="0"/>
              <a:t>Flashback</a:t>
            </a:r>
          </a:p>
          <a:p>
            <a:pPr marL="514350" lvl="1" indent="0">
              <a:defRPr/>
            </a:pPr>
            <a:endParaRPr lang="en-US" dirty="0"/>
          </a:p>
          <a:p>
            <a:pPr marL="114300" indent="0">
              <a:buNone/>
              <a:defRPr/>
            </a:pPr>
            <a:r>
              <a:rPr lang="en-US" dirty="0"/>
              <a:t>4. “I’m not sure about that bridge.  It looks like it may collapse at any moment.” This is an example of</a:t>
            </a:r>
          </a:p>
          <a:p>
            <a:pPr marL="857250" lvl="1" indent="-342900">
              <a:buFont typeface="Arial" panose="020B0604020202020204" pitchFamily="34" charset="0"/>
              <a:buAutoNum type="alphaUcPeriod"/>
              <a:defRPr/>
            </a:pPr>
            <a:r>
              <a:rPr lang="en-US" sz="2800" dirty="0"/>
              <a:t>Foreshadowing</a:t>
            </a:r>
          </a:p>
          <a:p>
            <a:pPr marL="857250" lvl="1" indent="-342900">
              <a:buFont typeface="Arial" panose="020B0604020202020204" pitchFamily="34" charset="0"/>
              <a:buAutoNum type="alphaUcPeriod"/>
              <a:defRPr/>
            </a:pPr>
            <a:r>
              <a:rPr lang="en-US" sz="2800" dirty="0"/>
              <a:t>Flashback</a:t>
            </a:r>
          </a:p>
          <a:p>
            <a:endParaRPr lang="en-CA" dirty="0"/>
          </a:p>
        </p:txBody>
      </p:sp>
      <p:sp>
        <p:nvSpPr>
          <p:cNvPr id="6" name="TextBox 5"/>
          <p:cNvSpPr txBox="1"/>
          <p:nvPr/>
        </p:nvSpPr>
        <p:spPr>
          <a:xfrm>
            <a:off x="4202723" y="6311900"/>
            <a:ext cx="3938953" cy="369332"/>
          </a:xfrm>
          <a:prstGeom prst="rect">
            <a:avLst/>
          </a:prstGeom>
          <a:noFill/>
        </p:spPr>
        <p:txBody>
          <a:bodyPr wrap="square" rtlCol="0">
            <a:spAutoFit/>
          </a:bodyPr>
          <a:lstStyle/>
          <a:p>
            <a:pPr algn="ctr"/>
            <a:r>
              <a:rPr lang="en-CA" b="1" dirty="0">
                <a:solidFill>
                  <a:schemeClr val="accent4"/>
                </a:solidFill>
              </a:rPr>
              <a:t>Don’t forget your name!</a:t>
            </a:r>
          </a:p>
        </p:txBody>
      </p:sp>
    </p:spTree>
    <p:extLst>
      <p:ext uri="{BB962C8B-B14F-4D97-AF65-F5344CB8AC3E}">
        <p14:creationId xmlns:p14="http://schemas.microsoft.com/office/powerpoint/2010/main" val="410030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accent4"/>
                </a:solidFill>
                <a:latin typeface="+mn-lt"/>
              </a:rPr>
              <a:t>4. Foreshadowing</a:t>
            </a:r>
          </a:p>
        </p:txBody>
      </p:sp>
      <p:sp>
        <p:nvSpPr>
          <p:cNvPr id="3" name="Content Placeholder 2"/>
          <p:cNvSpPr>
            <a:spLocks noGrp="1"/>
          </p:cNvSpPr>
          <p:nvPr>
            <p:ph idx="1"/>
          </p:nvPr>
        </p:nvSpPr>
        <p:spPr/>
        <p:txBody>
          <a:bodyPr/>
          <a:lstStyle/>
          <a:p>
            <a:pPr marL="0" indent="0">
              <a:buNone/>
              <a:defRPr/>
            </a:pPr>
            <a:r>
              <a:rPr lang="en-US" sz="3200" dirty="0"/>
              <a:t>When an author mentions or hints at something that will happen later in the plot.  It is often used to build suspense or tension in a story.</a:t>
            </a:r>
          </a:p>
          <a:p>
            <a:pPr marL="0" indent="0">
              <a:buNone/>
              <a:defRPr/>
            </a:pPr>
            <a:endParaRPr lang="en-US" sz="3200" dirty="0"/>
          </a:p>
          <a:p>
            <a:pPr marL="0" indent="0">
              <a:buNone/>
              <a:defRPr/>
            </a:pPr>
            <a:endParaRPr lang="en-US" sz="3200" dirty="0"/>
          </a:p>
          <a:p>
            <a:pPr marL="0" indent="0">
              <a:buNone/>
            </a:pPr>
            <a:endParaRPr lang="en-US" dirty="0"/>
          </a:p>
        </p:txBody>
      </p:sp>
      <p:pic>
        <p:nvPicPr>
          <p:cNvPr id="7" name="Picture 8" descr="Image result for red spider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1489" y="5486398"/>
            <a:ext cx="902311" cy="86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5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0" indent="0">
              <a:buNone/>
              <a:defRPr/>
            </a:pPr>
            <a:r>
              <a:rPr lang="en-US" sz="3600" dirty="0"/>
              <a:t>Try breaking the word </a:t>
            </a:r>
            <a:r>
              <a:rPr lang="en-US" sz="3600" b="1" dirty="0">
                <a:solidFill>
                  <a:schemeClr val="accent4"/>
                </a:solidFill>
              </a:rPr>
              <a:t>FORESHADOWING </a:t>
            </a:r>
            <a:r>
              <a:rPr lang="en-US" sz="3600" dirty="0"/>
              <a:t>apart.</a:t>
            </a:r>
          </a:p>
          <a:p>
            <a:pPr marL="0" indent="0">
              <a:buNone/>
              <a:defRPr/>
            </a:pPr>
            <a:endParaRPr lang="en-US" sz="3600" dirty="0"/>
          </a:p>
          <a:p>
            <a:pPr marL="0" indent="0">
              <a:buNone/>
              <a:defRPr/>
            </a:pPr>
            <a:r>
              <a:rPr lang="en-US" sz="3600" b="1" dirty="0">
                <a:solidFill>
                  <a:schemeClr val="accent4"/>
                </a:solidFill>
              </a:rPr>
              <a:t>FORE </a:t>
            </a:r>
            <a:r>
              <a:rPr lang="en-US" sz="3600" dirty="0"/>
              <a:t>means ahead</a:t>
            </a:r>
          </a:p>
          <a:p>
            <a:pPr marL="0" indent="0">
              <a:buNone/>
              <a:defRPr/>
            </a:pPr>
            <a:r>
              <a:rPr lang="en-US" sz="3600" dirty="0"/>
              <a:t>A </a:t>
            </a:r>
            <a:r>
              <a:rPr lang="en-US" sz="3600" b="1" dirty="0">
                <a:solidFill>
                  <a:schemeClr val="accent4"/>
                </a:solidFill>
              </a:rPr>
              <a:t>SHADOW</a:t>
            </a:r>
            <a:r>
              <a:rPr lang="en-US" sz="3600" dirty="0"/>
              <a:t> is a glimpse of something without the complete details</a:t>
            </a:r>
          </a:p>
          <a:p>
            <a:endParaRPr lang="en-CA" dirty="0"/>
          </a:p>
        </p:txBody>
      </p:sp>
    </p:spTree>
    <p:extLst>
      <p:ext uri="{BB962C8B-B14F-4D97-AF65-F5344CB8AC3E}">
        <p14:creationId xmlns:p14="http://schemas.microsoft.com/office/powerpoint/2010/main" val="343251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1266" name="Picture 2" descr="Image result for foreshadowing"/>
          <p:cNvPicPr>
            <a:picLocks noChangeAspect="1" noChangeArrowheads="1"/>
          </p:cNvPicPr>
          <p:nvPr/>
        </p:nvPicPr>
        <p:blipFill rotWithShape="1">
          <a:blip r:embed="rId2">
            <a:extLst>
              <a:ext uri="{28A0092B-C50C-407E-A947-70E740481C1C}">
                <a14:useLocalDpi xmlns:a14="http://schemas.microsoft.com/office/drawing/2010/main" val="0"/>
              </a:ext>
            </a:extLst>
          </a:blip>
          <a:srcRect b="9195"/>
          <a:stretch/>
        </p:blipFill>
        <p:spPr bwMode="auto">
          <a:xfrm>
            <a:off x="5153409" y="2148425"/>
            <a:ext cx="7038591" cy="31957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61015" y="1825625"/>
            <a:ext cx="4578493" cy="3518510"/>
          </a:xfrm>
          <a:prstGeom prst="rect">
            <a:avLst/>
          </a:prstGeom>
        </p:spPr>
      </p:pic>
    </p:spTree>
    <p:extLst>
      <p:ext uri="{BB962C8B-B14F-4D97-AF65-F5344CB8AC3E}">
        <p14:creationId xmlns:p14="http://schemas.microsoft.com/office/powerpoint/2010/main" val="190920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rgbClr val="00B0F0"/>
                </a:solidFill>
                <a:latin typeface="+mn-lt"/>
              </a:rPr>
              <a:t>Flashback</a:t>
            </a:r>
          </a:p>
        </p:txBody>
      </p:sp>
      <p:sp>
        <p:nvSpPr>
          <p:cNvPr id="3" name="Content Placeholder 2"/>
          <p:cNvSpPr>
            <a:spLocks noGrp="1"/>
          </p:cNvSpPr>
          <p:nvPr>
            <p:ph idx="1"/>
          </p:nvPr>
        </p:nvSpPr>
        <p:spPr/>
        <p:txBody>
          <a:bodyPr/>
          <a:lstStyle/>
          <a:p>
            <a:pPr marL="0" indent="0">
              <a:buNone/>
              <a:defRPr/>
            </a:pPr>
            <a:r>
              <a:rPr lang="en-US" sz="3200" dirty="0"/>
              <a:t>When an author refers back to something that already took place in the story.</a:t>
            </a:r>
          </a:p>
          <a:p>
            <a:pPr marL="0" indent="0">
              <a:buNone/>
            </a:pPr>
            <a:endParaRPr lang="en-US" dirty="0"/>
          </a:p>
        </p:txBody>
      </p:sp>
      <p:pic>
        <p:nvPicPr>
          <p:cNvPr id="7" name="Picture 8" descr="Image result for red spider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1489" y="5486398"/>
            <a:ext cx="902311" cy="86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6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0" indent="0">
              <a:buNone/>
              <a:defRPr/>
            </a:pPr>
            <a:r>
              <a:rPr lang="en-US" sz="3600" dirty="0"/>
              <a:t>Now try breaking the word </a:t>
            </a:r>
            <a:r>
              <a:rPr lang="en-US" sz="3600" b="1" dirty="0">
                <a:solidFill>
                  <a:srgbClr val="00B0F0"/>
                </a:solidFill>
              </a:rPr>
              <a:t>FLASHBACK</a:t>
            </a:r>
            <a:r>
              <a:rPr lang="en-US" sz="3600" b="1" dirty="0">
                <a:solidFill>
                  <a:schemeClr val="accent4"/>
                </a:solidFill>
              </a:rPr>
              <a:t> </a:t>
            </a:r>
            <a:r>
              <a:rPr lang="en-US" sz="3600" dirty="0"/>
              <a:t>apart.</a:t>
            </a:r>
          </a:p>
          <a:p>
            <a:pPr marL="0" indent="0">
              <a:buNone/>
              <a:defRPr/>
            </a:pPr>
            <a:endParaRPr lang="en-US" sz="3600" dirty="0"/>
          </a:p>
          <a:p>
            <a:pPr marL="0" indent="0">
              <a:buNone/>
              <a:defRPr/>
            </a:pPr>
            <a:r>
              <a:rPr lang="en-US" sz="3600" b="1" dirty="0">
                <a:solidFill>
                  <a:srgbClr val="00B0F0"/>
                </a:solidFill>
              </a:rPr>
              <a:t>FLASH</a:t>
            </a:r>
            <a:r>
              <a:rPr lang="en-US" sz="3600" b="1" dirty="0">
                <a:solidFill>
                  <a:schemeClr val="accent4"/>
                </a:solidFill>
              </a:rPr>
              <a:t> </a:t>
            </a:r>
            <a:r>
              <a:rPr lang="en-US" sz="3600" dirty="0"/>
              <a:t>means a quick glimpse</a:t>
            </a:r>
          </a:p>
          <a:p>
            <a:pPr marL="0" indent="0">
              <a:buNone/>
              <a:defRPr/>
            </a:pPr>
            <a:r>
              <a:rPr lang="en-US" sz="3600" b="1" dirty="0">
                <a:solidFill>
                  <a:srgbClr val="00B0F0"/>
                </a:solidFill>
              </a:rPr>
              <a:t>BACK </a:t>
            </a:r>
            <a:r>
              <a:rPr lang="en-US" sz="3600" dirty="0"/>
              <a:t>as in a look back in the story at something that previously happened</a:t>
            </a:r>
          </a:p>
          <a:p>
            <a:endParaRPr lang="en-CA" dirty="0"/>
          </a:p>
        </p:txBody>
      </p:sp>
    </p:spTree>
    <p:extLst>
      <p:ext uri="{BB962C8B-B14F-4D97-AF65-F5344CB8AC3E}">
        <p14:creationId xmlns:p14="http://schemas.microsoft.com/office/powerpoint/2010/main" val="30445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5400" b="1" dirty="0">
                <a:solidFill>
                  <a:schemeClr val="accent4"/>
                </a:solidFill>
              </a:rPr>
              <a:t>Little Red Riding Hood</a:t>
            </a:r>
          </a:p>
        </p:txBody>
      </p:sp>
      <p:sp>
        <p:nvSpPr>
          <p:cNvPr id="4" name="Subtitle 3"/>
          <p:cNvSpPr>
            <a:spLocks noGrp="1"/>
          </p:cNvSpPr>
          <p:nvPr>
            <p:ph type="subTitle" idx="1"/>
          </p:nvPr>
        </p:nvSpPr>
        <p:spPr/>
        <p:txBody>
          <a:bodyPr/>
          <a:lstStyle/>
          <a:p>
            <a:endParaRPr lang="en-CA"/>
          </a:p>
        </p:txBody>
      </p:sp>
    </p:spTree>
    <p:extLst>
      <p:ext uri="{BB962C8B-B14F-4D97-AF65-F5344CB8AC3E}">
        <p14:creationId xmlns:p14="http://schemas.microsoft.com/office/powerpoint/2010/main" val="925930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4005</TotalTime>
  <Words>1119</Words>
  <Application>Microsoft Office PowerPoint</Application>
  <PresentationFormat>Widescreen</PresentationFormat>
  <Paragraphs>83</Paragraphs>
  <Slides>30</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Happy Monday!  Independent Silent Reading</vt:lpstr>
      <vt:lpstr>Elements of a Short  Story</vt:lpstr>
      <vt:lpstr>Elements of a Short Story</vt:lpstr>
      <vt:lpstr>4. Foreshadowing</vt:lpstr>
      <vt:lpstr>PowerPoint Presentation</vt:lpstr>
      <vt:lpstr>PowerPoint Presentation</vt:lpstr>
      <vt:lpstr>Flashback</vt:lpstr>
      <vt:lpstr>PowerPoint Presentation</vt:lpstr>
      <vt:lpstr>Little Red Riding 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Flashback in Movies</vt:lpstr>
      <vt:lpstr>What does the flashback tell us about the character/story? </vt:lpstr>
      <vt:lpstr>Foreshadowing in Movies</vt:lpstr>
      <vt:lpstr>PowerPoint Presentation</vt:lpstr>
      <vt:lpstr>Foreshadowing or Flashback?</vt:lpstr>
      <vt:lpstr>Foreshadowing or Flashback?</vt:lpstr>
      <vt:lpstr>Foreshadowing or Flashback?</vt:lpstr>
      <vt:lpstr>Foreshadowing or Flashback?</vt:lpstr>
      <vt:lpstr>Foreshadowing or Flashback?</vt:lpstr>
      <vt:lpstr>Exit Slip</vt:lpstr>
      <vt:lpstr>On your slip of paper, answer these 4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Monday!  Independent Silent Reading</dc:title>
  <dc:creator>Erin Carll</dc:creator>
  <cp:lastModifiedBy>Byers, Anne (ASD-S)</cp:lastModifiedBy>
  <cp:revision>64</cp:revision>
  <cp:lastPrinted>2016-09-23T17:41:42Z</cp:lastPrinted>
  <dcterms:created xsi:type="dcterms:W3CDTF">2016-09-12T01:37:13Z</dcterms:created>
  <dcterms:modified xsi:type="dcterms:W3CDTF">2016-10-24T11:32:30Z</dcterms:modified>
</cp:coreProperties>
</file>