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4" r:id="rId11"/>
    <p:sldId id="275" r:id="rId12"/>
    <p:sldId id="282" r:id="rId13"/>
    <p:sldId id="274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51A1-EF7E-4E17-84F8-0A5B1D624DA6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48D6-0D03-4B8F-932D-86BADB45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7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 and 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5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9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48D6-0D03-4B8F-932D-86BADB45EF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76484-7709-4961-90C6-2B75CA164908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4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4D98A-2777-46CF-AA97-D7D3F1D871EC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0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6BEF0C-CCA3-49C1-8577-28198525BF3A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79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6E8BE-C021-4CDC-9382-EB74A7CF688C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9244EB-5011-4423-8730-C678A9E9E36F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4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FFE8F-95FD-4B3A-9A2D-61A36907AEB7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9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DB46B-A498-412C-91CD-AE74B5FE2FC9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04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DFC30-4DC0-4EBE-B258-26A8BFAF24F8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0E1743-EFA6-4CD6-B98D-732857FD29E3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33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9D1BD-25B5-467B-B97A-0C936681BC0D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3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6DFDB-7F21-4BD6-AEDA-171E35004966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484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E1AF-A547-43B1-9F48-CEBC6E5D8043}" type="slidenum">
              <a:rPr lang="en-CA" smtClean="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srgbClr val="E7DEC9">
                  <a:shade val="50000"/>
                  <a:satMod val="200000"/>
                </a:srgbClr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9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llaccesspassblog.files.wordpress.com/2012/09/parts-of-a-paragraph-poster2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914400"/>
            <a:ext cx="7772400" cy="2965704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Elements </a:t>
            </a:r>
            <a:r>
              <a:rPr lang="en-US" b="1" dirty="0"/>
              <a:t>of a Short Story</a:t>
            </a:r>
            <a:endParaRPr lang="en-CA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pPr algn="r"/>
            <a:r>
              <a:rPr lang="en-US" sz="3600" dirty="0" smtClean="0"/>
              <a:t>English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48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Sidewalk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 “On the Sidewalk Bleeding” Crossroads 9 –Page 35</a:t>
            </a:r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90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11562"/>
          </a:xfrm>
        </p:spPr>
        <p:txBody>
          <a:bodyPr/>
          <a:lstStyle/>
          <a:p>
            <a:r>
              <a:rPr lang="en-US" dirty="0" smtClean="0"/>
              <a:t>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4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doing a quick review on character, paragraphs and, topic sentences.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330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792162"/>
          </a:xfrm>
        </p:spPr>
        <p:txBody>
          <a:bodyPr/>
          <a:lstStyle/>
          <a:p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3828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must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a clear idea of what the paragraph is going to be about.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latin typeface="Arial" pitchFamily="34" charset="0"/>
                <a:cs typeface="Arial" pitchFamily="34" charset="0"/>
              </a:rPr>
              <a:t>is because a paragraph is essentially 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collection of sentences which all relate to one central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topic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dirty="0">
                <a:latin typeface="Arial" pitchFamily="34" charset="0"/>
                <a:cs typeface="Arial" pitchFamily="34" charset="0"/>
              </a:rPr>
              <a:t>a definite idea of what the main topic is, your paragraph will lack focus and unity.</a:t>
            </a:r>
          </a:p>
        </p:txBody>
      </p:sp>
    </p:spTree>
    <p:extLst>
      <p:ext uri="{BB962C8B-B14F-4D97-AF65-F5344CB8AC3E}">
        <p14:creationId xmlns:p14="http://schemas.microsoft.com/office/powerpoint/2010/main" val="6611770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llaccesspassblog.files.wordpress.com/2012/09/parts-of-a-paragraph-poster2.jpg?w=6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591"/>
            <a:ext cx="4683937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17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is the topic sentence?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topic sentence is the first sentence in a paragraph.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What </a:t>
            </a:r>
            <a:r>
              <a:rPr lang="en-US" b="1" dirty="0"/>
              <a:t>does it do?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It introduces the main idea of the paragraph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How do I write one?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Summarize the main idea of your paragraph. Indicate to the reader what your paragraph will be about. </a:t>
            </a:r>
            <a:r>
              <a:rPr lang="en-US" dirty="0" smtClean="0"/>
              <a:t> GRAB THE READERS ATTENTION!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554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dirty="0" smtClean="0"/>
              <a:t>Topic </a:t>
            </a:r>
            <a:r>
              <a:rPr lang="en-US" dirty="0"/>
              <a:t>sentences are usually made of two parts. 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One </a:t>
            </a:r>
            <a:r>
              <a:rPr lang="en-US" dirty="0"/>
              <a:t>part is the </a:t>
            </a:r>
            <a:r>
              <a:rPr lang="en-US" b="1" dirty="0"/>
              <a:t>topic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 other part </a:t>
            </a:r>
            <a:r>
              <a:rPr lang="en-US" dirty="0"/>
              <a:t>is the </a:t>
            </a:r>
            <a:r>
              <a:rPr lang="en-US" b="1" dirty="0"/>
              <a:t>controlling idea</a:t>
            </a:r>
            <a:r>
              <a:rPr lang="en-US" dirty="0"/>
              <a:t>. 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controlling idea limits what you will say </a:t>
            </a:r>
            <a:r>
              <a:rPr lang="en-US" dirty="0" smtClean="0"/>
              <a:t>about the </a:t>
            </a:r>
            <a:r>
              <a:rPr lang="en-US" dirty="0"/>
              <a:t>topic. Both parts are needed if you want to make a good topic sentence</a:t>
            </a:r>
          </a:p>
        </p:txBody>
      </p:sp>
    </p:spTree>
    <p:extLst>
      <p:ext uri="{BB962C8B-B14F-4D97-AF65-F5344CB8AC3E}">
        <p14:creationId xmlns:p14="http://schemas.microsoft.com/office/powerpoint/2010/main" val="2177633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Elements </a:t>
            </a:r>
            <a:r>
              <a:rPr lang="en-US" b="1" dirty="0"/>
              <a:t>of a Short Story</a:t>
            </a:r>
            <a:endParaRPr lang="en-CA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6402387" cy="4530725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Character</a:t>
            </a:r>
            <a:endParaRPr lang="en-US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Setting</a:t>
            </a:r>
            <a:endParaRPr lang="en-US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Plot</a:t>
            </a:r>
            <a:endParaRPr lang="en-US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Point of View / Foreshadowing</a:t>
            </a:r>
            <a:endParaRPr lang="en-US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Irony</a:t>
            </a:r>
            <a:endParaRPr lang="en-US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/>
              <a:t>Theme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231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Characters(Copy)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 smtClean="0"/>
              <a:t>1. Character Traits</a:t>
            </a:r>
            <a:r>
              <a:rPr lang="en-US" dirty="0"/>
              <a:t>: </a:t>
            </a:r>
            <a:r>
              <a:rPr lang="en-US" dirty="0" smtClean="0"/>
              <a:t>are </a:t>
            </a:r>
            <a:r>
              <a:rPr lang="en-US" dirty="0"/>
              <a:t>the qualities of a certain person, whether they are physical or emotional. You determine some traits by observing the way a character looks. You </a:t>
            </a:r>
            <a:r>
              <a:rPr lang="en-US" dirty="0" smtClean="0"/>
              <a:t>observe other </a:t>
            </a:r>
            <a:r>
              <a:rPr lang="en-US" dirty="0"/>
              <a:t>traits by paying attention to the way the character behaves.</a:t>
            </a:r>
          </a:p>
        </p:txBody>
      </p:sp>
    </p:spTree>
    <p:extLst>
      <p:ext uri="{BB962C8B-B14F-4D97-AF65-F5344CB8AC3E}">
        <p14:creationId xmlns:p14="http://schemas.microsoft.com/office/powerpoint/2010/main" val="1063288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668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Jesse had no idea how deep the river was. He just jumped.</a:t>
            </a:r>
          </a:p>
          <a:p>
            <a:r>
              <a:rPr lang="en-US" dirty="0"/>
              <a:t> Trait: reckless</a:t>
            </a:r>
          </a:p>
          <a:p>
            <a:endParaRPr lang="en-US" dirty="0"/>
          </a:p>
          <a:p>
            <a:r>
              <a:rPr lang="en-US" dirty="0"/>
              <a:t>Amanda had no idea why everyone else was laughing as she strolled around the room in mismatched shoes.</a:t>
            </a:r>
          </a:p>
          <a:p>
            <a:r>
              <a:rPr lang="en-US" dirty="0"/>
              <a:t> Trait: clueless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Susan jumped every time the door opened.</a:t>
            </a:r>
          </a:p>
          <a:p>
            <a:r>
              <a:rPr lang="en-US" dirty="0"/>
              <a:t> Trait: jittery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75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1</a:t>
            </a:r>
            <a:r>
              <a:rPr lang="en-US" b="1" dirty="0" smtClean="0"/>
              <a:t>. Characters(Copy)</a:t>
            </a:r>
            <a:endParaRPr lang="en-CA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dirty="0"/>
              <a:t>		There are six terms we will use to define and describe characters. They are:  </a:t>
            </a:r>
            <a:endParaRPr lang="en-US" i="1" dirty="0"/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r>
              <a:rPr lang="en-US" i="1" dirty="0"/>
              <a:t>	</a:t>
            </a:r>
            <a:r>
              <a:rPr lang="en-US" i="1" dirty="0" smtClean="0"/>
              <a:t>2. </a:t>
            </a:r>
            <a:r>
              <a:rPr lang="en-US" b="1" i="1" u="sng" dirty="0"/>
              <a:t>Protagonist</a:t>
            </a:r>
            <a:r>
              <a:rPr lang="en-US" i="1" u="sng" dirty="0"/>
              <a:t>:</a:t>
            </a:r>
            <a:r>
              <a:rPr lang="en-US" i="1" dirty="0"/>
              <a:t> </a:t>
            </a:r>
            <a:r>
              <a:rPr lang="en-US" dirty="0"/>
              <a:t>The main </a:t>
            </a:r>
            <a:r>
              <a:rPr lang="en-US" dirty="0" smtClean="0"/>
              <a:t>character(s) in the story. He/she always faces a conflict.</a:t>
            </a:r>
            <a:endParaRPr lang="en-US" dirty="0"/>
          </a:p>
          <a:p>
            <a:pPr marL="533400" indent="-533400">
              <a:buFontTx/>
              <a:buNone/>
            </a:pPr>
            <a:r>
              <a:rPr lang="en-US" i="1" dirty="0"/>
              <a:t> </a:t>
            </a:r>
          </a:p>
          <a:p>
            <a:pPr marL="533400" indent="-533400">
              <a:buFontTx/>
              <a:buNone/>
            </a:pPr>
            <a:r>
              <a:rPr lang="en-US" i="1" dirty="0"/>
              <a:t>	</a:t>
            </a:r>
            <a:r>
              <a:rPr lang="en-US" i="1" dirty="0" smtClean="0"/>
              <a:t>3.  </a:t>
            </a:r>
            <a:r>
              <a:rPr lang="en-US" b="1" i="1" u="sng" dirty="0"/>
              <a:t>Antagonist:</a:t>
            </a:r>
            <a:r>
              <a:rPr lang="en-US" dirty="0"/>
              <a:t> The character(s</a:t>
            </a:r>
            <a:r>
              <a:rPr lang="en-US" dirty="0" smtClean="0"/>
              <a:t>) or force that </a:t>
            </a:r>
            <a:r>
              <a:rPr lang="en-US" dirty="0"/>
              <a:t>is in conflict with the </a:t>
            </a:r>
            <a:r>
              <a:rPr lang="en-US" dirty="0" smtClean="0"/>
              <a:t>protagonist. </a:t>
            </a:r>
            <a:r>
              <a:rPr lang="en-US" dirty="0"/>
              <a:t> </a:t>
            </a:r>
            <a:r>
              <a:rPr lang="en-US" dirty="0" smtClean="0"/>
              <a:t>In some cases, this might not even be a living thing.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3253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Protagonist = Main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0025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22" y="2024062"/>
            <a:ext cx="2215203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25" y="1981200"/>
            <a:ext cx="2256275" cy="295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38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Antagonist = Protagonist’s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3" y="2133600"/>
            <a:ext cx="227359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2149463" cy="2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267130" cy="27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82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Characters(Copy)</a:t>
            </a:r>
            <a:endParaRPr lang="en-CA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4. Round</a:t>
            </a:r>
            <a:r>
              <a:rPr lang="en-US" u="sng" dirty="0"/>
              <a:t>:</a:t>
            </a:r>
            <a:r>
              <a:rPr lang="en-US" dirty="0"/>
              <a:t> Fully developed characters who are complex and realistic. The reader is exposed to different sides of their personality, lifestyle, and interests. </a:t>
            </a:r>
            <a:r>
              <a:rPr lang="en-US" dirty="0" smtClean="0"/>
              <a:t>Clear and realistic character traits.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Tx/>
              <a:buNone/>
            </a:pPr>
            <a:r>
              <a:rPr lang="en-US" dirty="0" smtClean="0"/>
              <a:t>5. </a:t>
            </a:r>
            <a:r>
              <a:rPr lang="en-US" b="1" u="sng" dirty="0" smtClean="0"/>
              <a:t>Flat</a:t>
            </a:r>
            <a:r>
              <a:rPr lang="en-US" b="1" u="sng" dirty="0"/>
              <a:t>:</a:t>
            </a:r>
            <a:r>
              <a:rPr lang="en-US" dirty="0"/>
              <a:t> Characters </a:t>
            </a:r>
            <a:r>
              <a:rPr lang="en-US" dirty="0" smtClean="0"/>
              <a:t>who </a:t>
            </a:r>
            <a:r>
              <a:rPr lang="en-US" dirty="0"/>
              <a:t>are less developed (often stereotypical) – they are usually minor characters and less realistic.</a:t>
            </a:r>
          </a:p>
          <a:p>
            <a:pPr marL="609600" indent="-609600">
              <a:buFontTx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628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1</a:t>
            </a:r>
            <a:r>
              <a:rPr lang="en-US" b="1" dirty="0" smtClean="0"/>
              <a:t>. Characters(Copy)</a:t>
            </a:r>
            <a:endParaRPr lang="en-CA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 smtClean="0"/>
              <a:t>6. Dynamic</a:t>
            </a:r>
            <a:r>
              <a:rPr lang="en-US" b="1" u="sng" dirty="0"/>
              <a:t>:</a:t>
            </a:r>
            <a:r>
              <a:rPr lang="en-US" dirty="0"/>
              <a:t> A character </a:t>
            </a:r>
            <a:r>
              <a:rPr lang="en-US" dirty="0" smtClean="0"/>
              <a:t>who </a:t>
            </a:r>
            <a:r>
              <a:rPr lang="en-US" dirty="0"/>
              <a:t>undergoes a change in personality. He/she is affected by the </a:t>
            </a:r>
            <a:r>
              <a:rPr lang="en-US" dirty="0" smtClean="0"/>
              <a:t>events, </a:t>
            </a:r>
            <a:r>
              <a:rPr lang="en-US" dirty="0"/>
              <a:t>and </a:t>
            </a:r>
            <a:r>
              <a:rPr lang="en-US" dirty="0" smtClean="0"/>
              <a:t>it has changed his/her personality, behavior, or perspective on life. 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u="sng" dirty="0" smtClean="0"/>
              <a:t>7. </a:t>
            </a:r>
            <a:r>
              <a:rPr lang="en-US" b="1" u="sng" dirty="0" smtClean="0"/>
              <a:t>Static</a:t>
            </a:r>
            <a:r>
              <a:rPr lang="en-US" b="1" u="sng" dirty="0"/>
              <a:t>:</a:t>
            </a:r>
            <a:r>
              <a:rPr lang="en-US" dirty="0"/>
              <a:t> A character </a:t>
            </a:r>
            <a:r>
              <a:rPr lang="en-US" dirty="0" smtClean="0"/>
              <a:t>whose personality </a:t>
            </a:r>
            <a:r>
              <a:rPr lang="en-US" dirty="0"/>
              <a:t>remains </a:t>
            </a:r>
            <a:r>
              <a:rPr lang="en-US" dirty="0" smtClean="0"/>
              <a:t>the same </a:t>
            </a:r>
            <a:r>
              <a:rPr lang="en-US" dirty="0"/>
              <a:t>throughout the story. He/she is unchanged by the events that have happened. </a:t>
            </a:r>
            <a:endParaRPr lang="en-CA" dirty="0"/>
          </a:p>
          <a:p>
            <a:pPr marL="609600" indent="-609600">
              <a:lnSpc>
                <a:spcPct val="90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1244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447</Words>
  <Application>Microsoft Office PowerPoint</Application>
  <PresentationFormat>On-screen Show (4:3)</PresentationFormat>
  <Paragraphs>100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      Elements of a Short Story</vt:lpstr>
      <vt:lpstr>    Elements of a Short Story</vt:lpstr>
      <vt:lpstr>1. Characters(Copy)</vt:lpstr>
      <vt:lpstr>Some Examples</vt:lpstr>
      <vt:lpstr>1. Characters(Copy)</vt:lpstr>
      <vt:lpstr>Protagonist = Main Character</vt:lpstr>
      <vt:lpstr>Antagonist = Protagonist’s conflict</vt:lpstr>
      <vt:lpstr>1. Characters(Copy)</vt:lpstr>
      <vt:lpstr>1. Characters(Copy)</vt:lpstr>
      <vt:lpstr>On the Sidewalk Bleeding</vt:lpstr>
      <vt:lpstr>Paragraphs</vt:lpstr>
      <vt:lpstr>Review</vt:lpstr>
      <vt:lpstr>Paragraphs</vt:lpstr>
      <vt:lpstr>PowerPoint Presentation</vt:lpstr>
      <vt:lpstr>Topic Sentences</vt:lpstr>
      <vt:lpstr>Two Parts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Elements of a Short Story</dc:title>
  <dc:creator>Smith, Sarah-Jane (ED06)</dc:creator>
  <cp:lastModifiedBy>Byers, Anne (ASD-S)</cp:lastModifiedBy>
  <cp:revision>16</cp:revision>
  <dcterms:created xsi:type="dcterms:W3CDTF">2013-09-08T22:42:38Z</dcterms:created>
  <dcterms:modified xsi:type="dcterms:W3CDTF">2018-09-10T17:14:24Z</dcterms:modified>
</cp:coreProperties>
</file>