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6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1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551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5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5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45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5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1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0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7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7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AE133C-A511-47C9-85AB-8BD58A886BA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8E9D-8B8E-4860-BA98-335605A67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59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ath_of_JonBen%C3%A9t_Ramsey" TargetMode="External"/><Relationship Id="rId2" Type="http://schemas.openxmlformats.org/officeDocument/2006/relationships/hyperlink" Target="https://time.com/4478185/jonbenet-ramsey-murder-20-year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nn.com/2013/10/25/justice/jonbenet-ramsey-documents/index.html" TargetMode="External"/><Relationship Id="rId4" Type="http://schemas.openxmlformats.org/officeDocument/2006/relationships/hyperlink" Target="https://web.archive.org/web/20130609061202/http:/abcnews.go.com/video/playerIndex?id=53498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312D-8BAA-4483-BCB7-E3E6005E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87F9D-E753-4A9D-A6D4-60A1A2DDE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38568"/>
            <a:ext cx="10899778" cy="486671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Sources are listed in alphabetical order by author’s last name. If there is no author, by the title.</a:t>
            </a:r>
          </a:p>
          <a:p>
            <a:r>
              <a:rPr lang="en-US" sz="2400" dirty="0"/>
              <a:t>Size 18 font</a:t>
            </a:r>
          </a:p>
          <a:p>
            <a:r>
              <a:rPr lang="en-US" sz="2400" dirty="0"/>
              <a:t>Indent second line if source is longer than one line.</a:t>
            </a:r>
          </a:p>
          <a:p>
            <a:r>
              <a:rPr lang="en-US" sz="2400" dirty="0"/>
              <a:t>Citing a website: </a:t>
            </a:r>
          </a:p>
          <a:p>
            <a:pPr marL="0" indent="0">
              <a:buNone/>
            </a:pPr>
            <a:r>
              <a:rPr lang="en-US" sz="2400" dirty="0"/>
              <a:t>Author Last Name, First Name. “Article Title.” </a:t>
            </a:r>
            <a:r>
              <a:rPr lang="en-US" sz="2400" i="1" dirty="0"/>
              <a:t>Website (Company)</a:t>
            </a:r>
            <a:r>
              <a:rPr lang="en-US" sz="2400" dirty="0"/>
              <a:t>, Date 	Written/Last Edited. </a:t>
            </a:r>
            <a:r>
              <a:rPr lang="en-US" sz="2400" dirty="0" err="1"/>
              <a:t>url</a:t>
            </a:r>
            <a:r>
              <a:rPr lang="en-US" sz="2400" dirty="0"/>
              <a:t>. Date Accessed. </a:t>
            </a:r>
          </a:p>
          <a:p>
            <a:r>
              <a:rPr lang="en-US" sz="2400" dirty="0"/>
              <a:t>Citing an article in a periodical: </a:t>
            </a:r>
          </a:p>
          <a:p>
            <a:pPr marL="0" indent="0">
              <a:buNone/>
            </a:pPr>
            <a:r>
              <a:rPr lang="en-US" sz="2400" dirty="0"/>
              <a:t>Author Last Name, First Name. “Article Title.” volume number, issue 	number, 	year of publication, page numbers, </a:t>
            </a:r>
            <a:r>
              <a:rPr lang="en-US" sz="2400" i="1" dirty="0"/>
              <a:t>website</a:t>
            </a:r>
            <a:r>
              <a:rPr lang="en-US" sz="2400" dirty="0"/>
              <a:t>, </a:t>
            </a:r>
            <a:r>
              <a:rPr lang="en-US" sz="2400" dirty="0" err="1"/>
              <a:t>url</a:t>
            </a:r>
            <a:r>
              <a:rPr lang="en-US" sz="2400" dirty="0"/>
              <a:t>. Date 	Accessed.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1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FCEAB-94CF-42E7-BB70-10CCDAF8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D58CE-A8E5-4D7A-A4EF-A72AD83CC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97355"/>
            <a:ext cx="10707689" cy="681319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500" dirty="0"/>
              <a:t>Bane, Vickie. “20-YEAR MURDER MYSTERY WHO KILLED JONBENET RAMSEY? (Cover 	Story).” </a:t>
            </a:r>
            <a:r>
              <a:rPr lang="en-US" sz="5500" i="1" dirty="0"/>
              <a:t>People</a:t>
            </a:r>
            <a:r>
              <a:rPr lang="en-US" sz="5500" dirty="0"/>
              <a:t>, vol. 86, no. 8, Aug. 2016, pp. 42–47. </a:t>
            </a:r>
            <a:r>
              <a:rPr lang="en-US" sz="5500" i="1" dirty="0"/>
              <a:t>EBSCOhost</a:t>
            </a:r>
            <a:r>
              <a:rPr lang="en-US" sz="5500" dirty="0"/>
              <a:t>, 	</a:t>
            </a:r>
            <a:r>
              <a:rPr lang="en-US" sz="55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search.ebscohost.com/</a:t>
            </a:r>
            <a:r>
              <a:rPr lang="en-US" sz="55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login.aspx?direct</a:t>
            </a:r>
            <a:r>
              <a:rPr lang="en-US" sz="55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=</a:t>
            </a:r>
            <a:r>
              <a:rPr lang="en-US" sz="55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true&amp;db</a:t>
            </a:r>
            <a:r>
              <a:rPr lang="en-US" sz="55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=</a:t>
            </a:r>
            <a:r>
              <a:rPr lang="en-US" sz="55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rch&amp;AN</a:t>
            </a:r>
            <a:r>
              <a:rPr lang="en-US" sz="55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=117470281&amp;site=</a:t>
            </a:r>
            <a:r>
              <a:rPr lang="en-US" sz="55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ehost</a:t>
            </a:r>
            <a:r>
              <a:rPr lang="en-US" sz="55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-live.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500" dirty="0"/>
              <a:t>Chan, Melissa. “JonBenet Ramsey: What to Know About the Beauty Queen’s Murder 20 Years 	Later.” </a:t>
            </a:r>
            <a:r>
              <a:rPr lang="en-US" sz="5500" i="1" dirty="0"/>
              <a:t>Time</a:t>
            </a:r>
            <a:r>
              <a:rPr lang="en-US" sz="5500" dirty="0"/>
              <a:t>, 12 	Sept. 2016, </a:t>
            </a:r>
            <a:r>
              <a:rPr lang="en-US" sz="5500" dirty="0">
                <a:hlinkClick r:id="rId2"/>
              </a:rPr>
              <a:t>https://time.com/4478185/jonbenet-ramsey-murder-20-years/</a:t>
            </a:r>
            <a:r>
              <a:rPr lang="en-US" sz="5500" dirty="0"/>
              <a:t>. 	Date Accessed 13 Feb. 	2020.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500" dirty="0"/>
              <a:t>“Death of JonBenet Ramsey.” </a:t>
            </a:r>
            <a:r>
              <a:rPr lang="en-US" sz="5500" i="1" dirty="0"/>
              <a:t>Wikipedia, </a:t>
            </a:r>
            <a:r>
              <a:rPr lang="en-US" sz="5500" dirty="0"/>
              <a:t>12 Feb. 2020, 	</a:t>
            </a:r>
            <a:r>
              <a:rPr lang="en-US" sz="5500" dirty="0">
                <a:hlinkClick r:id="rId3"/>
              </a:rPr>
              <a:t>https://en.wikipedia.org/wiki/Death_of_JonBen%C3%A9t_Ramsey</a:t>
            </a:r>
            <a:r>
              <a:rPr lang="en-US" sz="5500" dirty="0"/>
              <a:t>. Accessed 13 Feb. 2020.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500" dirty="0"/>
              <a:t>“JonBenet Ramsey’s Parents Cleared.” </a:t>
            </a:r>
            <a:r>
              <a:rPr lang="en-US" sz="5500" i="1" dirty="0"/>
              <a:t>ABC News</a:t>
            </a:r>
            <a:r>
              <a:rPr lang="en-US" sz="5500" dirty="0"/>
              <a:t>, 7 Oct. 2008, 	</a:t>
            </a:r>
            <a:r>
              <a:rPr lang="en-US" sz="5500" dirty="0">
                <a:hlinkClick r:id="rId4"/>
              </a:rPr>
              <a:t>https://web.archive.org/web/20130609061202/http://abcnews.go.com/video/playerIndex</a:t>
            </a:r>
            <a:r>
              <a:rPr lang="en-US" sz="5500" dirty="0"/>
              <a:t>	</a:t>
            </a:r>
            <a:r>
              <a:rPr lang="en-US" sz="5500" dirty="0">
                <a:hlinkClick r:id="rId4"/>
              </a:rPr>
              <a:t>?id=5349856</a:t>
            </a:r>
            <a:r>
              <a:rPr lang="en-US" sz="5500" dirty="0"/>
              <a:t>. Accessed 12 Feb. 2020.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500" dirty="0"/>
              <a:t>Karimi, Faith, and Michael Martinez. “Court papers: Grand jury to indict JonBenet Ramsey’s 	parents.” </a:t>
            </a:r>
            <a:r>
              <a:rPr lang="en-US" sz="5500" i="1" dirty="0"/>
              <a:t>CNN</a:t>
            </a:r>
            <a:r>
              <a:rPr lang="en-US" sz="5500" dirty="0"/>
              <a:t>, 25 Oct. 2013, </a:t>
            </a:r>
            <a:r>
              <a:rPr lang="en-US" sz="5500" dirty="0">
                <a:hlinkClick r:id="rId5"/>
              </a:rPr>
              <a:t>https://www.cnn.com/2013/10/25/justice/jonbenet-ramsey-</a:t>
            </a:r>
            <a:r>
              <a:rPr lang="en-US" sz="5500" dirty="0"/>
              <a:t>	</a:t>
            </a:r>
            <a:r>
              <a:rPr lang="en-US" sz="5500" dirty="0">
                <a:hlinkClick r:id="rId5"/>
              </a:rPr>
              <a:t>documents/index.html</a:t>
            </a:r>
            <a:r>
              <a:rPr lang="en-US" sz="5500" dirty="0"/>
              <a:t>. Accessed 11 Feb. 2020.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700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</TotalTime>
  <Words>370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Notes 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George, Chelsey (ASD-S)</dc:creator>
  <cp:lastModifiedBy>Byers, Anne K (ASD-S)</cp:lastModifiedBy>
  <cp:revision>6</cp:revision>
  <cp:lastPrinted>2020-02-13T15:10:11Z</cp:lastPrinted>
  <dcterms:created xsi:type="dcterms:W3CDTF">2020-02-13T13:25:55Z</dcterms:created>
  <dcterms:modified xsi:type="dcterms:W3CDTF">2020-02-13T15:21:30Z</dcterms:modified>
</cp:coreProperties>
</file>