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262" r:id="rId3"/>
    <p:sldId id="263" r:id="rId4"/>
    <p:sldId id="271" r:id="rId5"/>
    <p:sldId id="282" r:id="rId6"/>
    <p:sldId id="277" r:id="rId7"/>
    <p:sldId id="283" r:id="rId8"/>
    <p:sldId id="266" r:id="rId9"/>
    <p:sldId id="285" r:id="rId10"/>
    <p:sldId id="284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BF"/>
    <a:srgbClr val="4693CB"/>
    <a:srgbClr val="CEE7FC"/>
    <a:srgbClr val="4CB3CA"/>
    <a:srgbClr val="2D3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4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1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8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2D334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2D334E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3D00-99DD-C04D-AA52-AA0C72F2CE39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DC87-5441-CC42-94E2-1C72D0C55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/>
              <a:t>Dependent clause </a:t>
            </a:r>
            <a:r>
              <a:rPr lang="en-US" dirty="0"/>
              <a:t>– a groups of words with a subject and predicate that do not form a complete thought; this is not a sentence</a:t>
            </a:r>
          </a:p>
          <a:p>
            <a:r>
              <a:rPr lang="en-US" dirty="0"/>
              <a:t>Dependent clauses are typically indicated by a </a:t>
            </a:r>
            <a:r>
              <a:rPr lang="en-US" b="1" dirty="0"/>
              <a:t>marker word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2115" y="4244463"/>
            <a:ext cx="7218797" cy="1877437"/>
          </a:xfrm>
          <a:prstGeom prst="rect">
            <a:avLst/>
          </a:prstGeom>
          <a:solidFill>
            <a:srgbClr val="FCF6BF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KG TRIBECA STAMP"/>
              </a:rPr>
              <a:t>DEPENDENT CLAUSE MARKER WORDS </a:t>
            </a:r>
          </a:p>
          <a:p>
            <a:pPr algn="ctr"/>
            <a:r>
              <a:rPr lang="en-US" sz="2800" dirty="0">
                <a:cs typeface="KG TRIBECA STAMP"/>
              </a:rPr>
              <a:t>after, although, as, because, before, even, if, even though, if, in order to, since, though, unless, until, when, whenever, whether, while</a:t>
            </a:r>
          </a:p>
        </p:txBody>
      </p:sp>
      <p:pic>
        <p:nvPicPr>
          <p:cNvPr id="3" name="Picture 2" descr="Untitled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210842"/>
            <a:ext cx="8278368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rgbClr val="FFFFFF"/>
          </a:solidFill>
        </p:spPr>
        <p:txBody>
          <a:bodyPr/>
          <a:lstStyle/>
          <a:p>
            <a:r>
              <a:rPr lang="en-US" b="1" dirty="0"/>
              <a:t>Dependent clause </a:t>
            </a:r>
            <a:r>
              <a:rPr lang="en-US" dirty="0"/>
              <a:t>– a group of words with one subject and one predicate that form a complete thought; this is a complete sentence</a:t>
            </a:r>
          </a:p>
          <a:p>
            <a:pPr marL="0" indent="0">
              <a:buNone/>
            </a:pPr>
            <a:r>
              <a:rPr lang="en-US" sz="2800" b="1" dirty="0">
                <a:cs typeface="KG TRIBECA STAMP"/>
              </a:rPr>
              <a:t>EXAMPLE</a:t>
            </a:r>
            <a:endParaRPr lang="en-US" b="1" dirty="0">
              <a:cs typeface="KG TRIBECA STAMP"/>
            </a:endParaRPr>
          </a:p>
          <a:p>
            <a:pPr>
              <a:buFont typeface="Wingdings" charset="2"/>
              <a:buChar char="§"/>
            </a:pPr>
            <a:r>
              <a:rPr lang="en-US" dirty="0"/>
              <a:t>When she rode her bike to town…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207" y="4205327"/>
            <a:ext cx="9670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marker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6942" y="4195594"/>
            <a:ext cx="646244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3313" y="4195594"/>
            <a:ext cx="3943324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206" y="4981876"/>
            <a:ext cx="7371457" cy="559127"/>
          </a:xfrm>
          <a:prstGeom prst="rect">
            <a:avLst/>
          </a:prstGeom>
          <a:solidFill>
            <a:srgbClr val="FCF6BF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cs typeface="KG TRIBECA STAMP"/>
              </a:rPr>
              <a:t>NOTICE</a:t>
            </a:r>
            <a:r>
              <a:rPr lang="en-US" sz="2800" dirty="0">
                <a:cs typeface="KG TRIBECA STAMP"/>
              </a:rPr>
              <a:t>: This clause is not a complete thought.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Untitled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210842"/>
            <a:ext cx="8278368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KG TRIBECA STAMP"/>
                <a:cs typeface="KG TRIBECA STAMP"/>
              </a:rPr>
              <a:t>YOUR TURN – </a:t>
            </a:r>
            <a:r>
              <a:rPr lang="en-US" sz="2400" dirty="0">
                <a:cs typeface="KG TRIBECA STAMP"/>
              </a:rPr>
              <a:t>identify the marker word, subject, and predicate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Although he prefers to cook Italian food…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Before she did all of her homework…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131" y="3023475"/>
            <a:ext cx="1477657" cy="369332"/>
          </a:xfrm>
          <a:prstGeom prst="rect">
            <a:avLst/>
          </a:prstGeom>
          <a:solidFill>
            <a:srgbClr val="FDEADA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marker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8005" y="3023475"/>
            <a:ext cx="401891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6858" y="3015536"/>
            <a:ext cx="4661811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176" y="4762327"/>
            <a:ext cx="1064279" cy="369332"/>
          </a:xfrm>
          <a:prstGeom prst="rect">
            <a:avLst/>
          </a:prstGeom>
          <a:solidFill>
            <a:srgbClr val="FDEADA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marker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1291" y="4754147"/>
            <a:ext cx="574551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6224" y="4757110"/>
            <a:ext cx="4227376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Untitled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244266"/>
            <a:ext cx="8278368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Before we can learn about sentence structure, we must know these key terms!</a:t>
            </a:r>
          </a:p>
          <a:p>
            <a:r>
              <a:rPr lang="en-US" dirty="0"/>
              <a:t>Subject  </a:t>
            </a:r>
          </a:p>
          <a:p>
            <a:r>
              <a:rPr lang="en-US" dirty="0"/>
              <a:t>Predicate</a:t>
            </a:r>
          </a:p>
          <a:p>
            <a:r>
              <a:rPr lang="en-US" dirty="0"/>
              <a:t>Conjunction</a:t>
            </a:r>
          </a:p>
          <a:p>
            <a:r>
              <a:rPr lang="en-US" dirty="0"/>
              <a:t>Independent clause </a:t>
            </a:r>
          </a:p>
          <a:p>
            <a:r>
              <a:rPr lang="en-US" dirty="0"/>
              <a:t>Dependent clause</a:t>
            </a:r>
          </a:p>
        </p:txBody>
      </p:sp>
      <p:pic>
        <p:nvPicPr>
          <p:cNvPr id="3" name="Picture 2" descr="Untitle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984"/>
            <a:ext cx="8278368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7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Subject – the topic of a sentence</a:t>
            </a:r>
          </a:p>
          <a:p>
            <a:r>
              <a:rPr lang="en-US" dirty="0"/>
              <a:t>Predicate – the action word in the sentence</a:t>
            </a:r>
          </a:p>
          <a:p>
            <a:r>
              <a:rPr lang="en-US" dirty="0"/>
              <a:t>Conjunction – a part of speech that links together words and phrases</a:t>
            </a:r>
            <a:endParaRPr lang="en-US" dirty="0">
              <a:latin typeface="KG TRIBECA STAMP"/>
              <a:cs typeface="KG TRIBECA STAMP"/>
            </a:endParaRPr>
          </a:p>
          <a:p>
            <a:pPr marL="0" indent="0">
              <a:buNone/>
            </a:pPr>
            <a:r>
              <a:rPr lang="en-US" b="1" dirty="0">
                <a:cs typeface="KG TRIBECA STAMP"/>
              </a:rPr>
              <a:t>EXAMPLE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The dog chased a ball.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3159" y="4232527"/>
            <a:ext cx="4246255" cy="2246769"/>
          </a:xfrm>
          <a:prstGeom prst="rect">
            <a:avLst/>
          </a:prstGeom>
          <a:solidFill>
            <a:srgbClr val="FCF6BF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KG TRIBECA STAMP"/>
              </a:rPr>
              <a:t>The subject is what or who the sentence is about. The predicate is the action in which the subject completes.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921" y="4991028"/>
            <a:ext cx="1333195" cy="369332"/>
          </a:xfrm>
          <a:prstGeom prst="rect">
            <a:avLst/>
          </a:prstGeom>
          <a:solidFill>
            <a:srgbClr val="CEE7F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3013" y="4986580"/>
            <a:ext cx="2272294" cy="369332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pic>
        <p:nvPicPr>
          <p:cNvPr id="4" name="Picture 3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7250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Subject – the topic of a sentence</a:t>
            </a:r>
          </a:p>
          <a:p>
            <a:r>
              <a:rPr lang="en-US" dirty="0"/>
              <a:t>Predicate – the action the subject completes</a:t>
            </a:r>
          </a:p>
          <a:p>
            <a:r>
              <a:rPr lang="en-US" dirty="0"/>
              <a:t>Conjunction – a part of speech that links together words and phrases</a:t>
            </a:r>
            <a:endParaRPr lang="en-US" dirty="0">
              <a:latin typeface="KG TRIBECA STAMP"/>
              <a:cs typeface="KG TRIBECA STAMP"/>
            </a:endParaRPr>
          </a:p>
          <a:p>
            <a:pPr marL="0" indent="0">
              <a:buNone/>
            </a:pPr>
            <a:r>
              <a:rPr lang="en-US" b="1" dirty="0">
                <a:cs typeface="KG TRIBECA STAMP"/>
              </a:rPr>
              <a:t>EXAMPLE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The dog chased a ball, and the cat slept.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258" y="5000661"/>
            <a:ext cx="1314149" cy="369332"/>
          </a:xfrm>
          <a:prstGeom prst="rect">
            <a:avLst/>
          </a:prstGeom>
          <a:solidFill>
            <a:srgbClr val="CEE7F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3830" y="5005109"/>
            <a:ext cx="2223020" cy="369332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3686" y="5005109"/>
            <a:ext cx="732178" cy="369332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3259" y="5000661"/>
            <a:ext cx="1149354" cy="369332"/>
          </a:xfrm>
          <a:prstGeom prst="rect">
            <a:avLst/>
          </a:prstGeom>
          <a:solidFill>
            <a:srgbClr val="CEE7F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9166" y="5000661"/>
            <a:ext cx="1203048" cy="369332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pic>
        <p:nvPicPr>
          <p:cNvPr id="11" name="Picture 10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7250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  <a:cs typeface="KG TRIBECA STAMP"/>
              </a:rPr>
              <a:t>EXAMPLES</a:t>
            </a:r>
            <a:endParaRPr lang="en-US" b="1" dirty="0">
              <a:latin typeface="+mj-lt"/>
            </a:endParaRPr>
          </a:p>
          <a:p>
            <a:pPr marL="0" indent="0">
              <a:buNone/>
            </a:pPr>
            <a:r>
              <a:rPr lang="en-US" dirty="0"/>
              <a:t>The dog and cat chased a ball.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brother ate the candy and drank the juice.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81" y="2727891"/>
            <a:ext cx="2598447" cy="369332"/>
          </a:xfrm>
          <a:prstGeom prst="rect">
            <a:avLst/>
          </a:prstGeom>
          <a:solidFill>
            <a:srgbClr val="CEE7F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compound subject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0677" y="2727891"/>
            <a:ext cx="2220002" cy="369332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845" y="3931122"/>
            <a:ext cx="1846542" cy="369332"/>
          </a:xfrm>
          <a:prstGeom prst="rect">
            <a:avLst/>
          </a:prstGeom>
          <a:solidFill>
            <a:srgbClr val="CEE7F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39767" y="3931122"/>
            <a:ext cx="5597515" cy="369332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compound predicate</a:t>
            </a:r>
          </a:p>
        </p:txBody>
      </p:sp>
      <p:pic>
        <p:nvPicPr>
          <p:cNvPr id="9" name="Picture 8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7250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2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KG TRIBECA STAMP"/>
              </a:rPr>
              <a:t>YOUR TURN: </a:t>
            </a:r>
            <a:r>
              <a:rPr lang="en-US" dirty="0">
                <a:cs typeface="KG TRIBECA STAMP"/>
              </a:rPr>
              <a:t>identify the subject &amp; predicate.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Five small cats slept on the windowsill.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He won!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Amanda loves to swim.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966" y="2746640"/>
            <a:ext cx="2351731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0965" y="2746640"/>
            <a:ext cx="3859779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839" y="3956570"/>
            <a:ext cx="604467" cy="383653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2433" y="3970891"/>
            <a:ext cx="632140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257" y="5240980"/>
            <a:ext cx="1420405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1873" y="5240980"/>
            <a:ext cx="2285758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pic>
        <p:nvPicPr>
          <p:cNvPr id="12" name="Picture 11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7250"/>
            <a:ext cx="8278368" cy="1188720"/>
          </a:xfrm>
          <a:prstGeom prst="rect">
            <a:avLst/>
          </a:prstGeom>
        </p:spPr>
      </p:pic>
      <p:pic>
        <p:nvPicPr>
          <p:cNvPr id="4" name="Picture 3" descr="Untitled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1" y="3682959"/>
            <a:ext cx="3901440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KG TRIBECA STAMP"/>
              </a:rPr>
              <a:t>YOUR TURN: </a:t>
            </a:r>
            <a:r>
              <a:rPr lang="en-US" dirty="0">
                <a:cs typeface="KG TRIBECA STAMP"/>
              </a:rPr>
              <a:t>identify the subject &amp; predicate.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Mae and Anna went to the store to buy flowers.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He won, but he forgot to claim the prize!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Amanda and Luke play soccer and golf.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966" y="2746640"/>
            <a:ext cx="2351731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compound subject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4383" y="2746640"/>
            <a:ext cx="5447207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839" y="3956570"/>
            <a:ext cx="604467" cy="383653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2433" y="3954179"/>
            <a:ext cx="632140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1389" y="3954179"/>
            <a:ext cx="581797" cy="369332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7463" y="3939858"/>
            <a:ext cx="604467" cy="383653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9786" y="3939858"/>
            <a:ext cx="4072174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839" y="5240980"/>
            <a:ext cx="3041177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compound subject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9143" y="5240980"/>
            <a:ext cx="4227377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compound predicate</a:t>
            </a:r>
          </a:p>
        </p:txBody>
      </p:sp>
      <p:pic>
        <p:nvPicPr>
          <p:cNvPr id="14" name="Picture 13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7250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b="1" dirty="0"/>
              <a:t>Independent clause </a:t>
            </a:r>
            <a:r>
              <a:rPr lang="en-US" dirty="0"/>
              <a:t>– a group of words with one subject and one predicate that form a complete thought.</a:t>
            </a:r>
          </a:p>
          <a:p>
            <a:pPr marL="0" indent="0">
              <a:buNone/>
            </a:pPr>
            <a:r>
              <a:rPr lang="en-US" sz="2800" dirty="0">
                <a:latin typeface="KG TRIBECA STAMP"/>
                <a:cs typeface="KG TRIBECA STAMP"/>
              </a:rPr>
              <a:t>EXAMPLES</a:t>
            </a:r>
            <a:endParaRPr lang="en-US" dirty="0">
              <a:latin typeface="KG TRIBECA STAMP"/>
              <a:cs typeface="KG TRIBECA STAMP"/>
            </a:endParaRPr>
          </a:p>
          <a:p>
            <a:pPr>
              <a:buFont typeface="Wingdings" charset="2"/>
              <a:buChar char="§"/>
            </a:pPr>
            <a:r>
              <a:rPr lang="en-US" dirty="0"/>
              <a:t>She rode her bike to town.</a:t>
            </a:r>
          </a:p>
          <a:p>
            <a:pPr>
              <a:buFont typeface="Wingdings" charset="2"/>
              <a:buChar char="§"/>
            </a:pPr>
            <a:r>
              <a:rPr lang="en-US" dirty="0"/>
              <a:t>The teacher graded the tests.</a:t>
            </a:r>
          </a:p>
          <a:p>
            <a:pPr>
              <a:buFont typeface="Wingdings" charset="2"/>
              <a:buChar char="§"/>
            </a:pPr>
            <a:r>
              <a:rPr lang="en-US" dirty="0"/>
              <a:t>Three ducks swam in a pond and splashed.</a:t>
            </a:r>
          </a:p>
          <a:p>
            <a:pPr>
              <a:buFont typeface="Wingdings" charset="2"/>
              <a:buChar char="§"/>
            </a:pPr>
            <a:r>
              <a:rPr lang="en-US" dirty="0"/>
              <a:t>Enrique and Emily studied in the library.</a:t>
            </a:r>
          </a:p>
        </p:txBody>
      </p:sp>
      <p:pic>
        <p:nvPicPr>
          <p:cNvPr id="3" name="Picture 2" descr="Untitle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7252"/>
            <a:ext cx="8278368" cy="1182624"/>
          </a:xfrm>
          <a:prstGeom prst="rect">
            <a:avLst/>
          </a:prstGeom>
        </p:spPr>
      </p:pic>
      <p:pic>
        <p:nvPicPr>
          <p:cNvPr id="4" name="Picture 3" descr="Untitled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85" y="2721238"/>
            <a:ext cx="427939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cs typeface="KG TRIBECA STAMP"/>
              </a:rPr>
              <a:t>EXAMPLES</a:t>
            </a:r>
            <a:endParaRPr lang="en-US" b="1" dirty="0">
              <a:cs typeface="KG TRIBECA STAMP"/>
            </a:endParaRPr>
          </a:p>
          <a:p>
            <a:pPr marL="0" indent="0">
              <a:buNone/>
            </a:pPr>
            <a:r>
              <a:rPr lang="en-US" dirty="0"/>
              <a:t>She rode her bike to town.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teacher graded the tests.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Three ducks swam in a pond and splashed.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Enrique and Emily studied in the library.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45" y="2541151"/>
            <a:ext cx="628885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9884" y="2541151"/>
            <a:ext cx="3659271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891" y="3629399"/>
            <a:ext cx="1930168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022" y="3629399"/>
            <a:ext cx="2790403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91" y="4700934"/>
            <a:ext cx="1930168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subject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0022" y="4700934"/>
            <a:ext cx="4929155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compound predicate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745" y="5756831"/>
            <a:ext cx="2984854" cy="369332"/>
          </a:xfrm>
          <a:prstGeom prst="rect">
            <a:avLst/>
          </a:prstGeom>
          <a:solidFill>
            <a:srgbClr val="CEE7FC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Satisfied Script"/>
              </a:rPr>
              <a:t>compound subject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5980" y="5756831"/>
            <a:ext cx="3841051" cy="369332"/>
          </a:xfrm>
          <a:prstGeom prst="rect">
            <a:avLst/>
          </a:prstGeom>
          <a:solidFill>
            <a:srgbClr val="FFFF00"/>
          </a:solidFill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KG TRIBECA STAMP"/>
              </a:rPr>
              <a:t>predicate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 descr="Untitl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" y="217250"/>
            <a:ext cx="827836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478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KG TRIBECA STAMP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Schneider</dc:creator>
  <cp:lastModifiedBy>Byers, Anne K (ASD-S)</cp:lastModifiedBy>
  <cp:revision>77</cp:revision>
  <dcterms:created xsi:type="dcterms:W3CDTF">2016-12-28T23:14:59Z</dcterms:created>
  <dcterms:modified xsi:type="dcterms:W3CDTF">2019-09-20T17:14:17Z</dcterms:modified>
</cp:coreProperties>
</file>