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2" r:id="rId6"/>
    <p:sldId id="260" r:id="rId7"/>
    <p:sldId id="273" r:id="rId8"/>
    <p:sldId id="283" r:id="rId9"/>
    <p:sldId id="281" r:id="rId10"/>
    <p:sldId id="262"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B9DEEDE0-257D-4E5D-B2DE-4D883F21D6B8}" type="datetimeFigureOut">
              <a:rPr lang="en-CA" smtClean="0"/>
              <a:t>2018-09-19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2DD635D-1FA8-402A-9C3E-ACDB3BA18989}" type="slidenum">
              <a:rPr lang="en-CA" smtClean="0"/>
              <a:t>‹#›</a:t>
            </a:fld>
            <a:endParaRPr lang="en-CA"/>
          </a:p>
        </p:txBody>
      </p:sp>
    </p:spTree>
    <p:extLst>
      <p:ext uri="{BB962C8B-B14F-4D97-AF65-F5344CB8AC3E}">
        <p14:creationId xmlns:p14="http://schemas.microsoft.com/office/powerpoint/2010/main" val="53312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9DEEDE0-257D-4E5D-B2DE-4D883F21D6B8}" type="datetimeFigureOut">
              <a:rPr lang="en-CA" smtClean="0"/>
              <a:t>2018-09-19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2DD635D-1FA8-402A-9C3E-ACDB3BA18989}" type="slidenum">
              <a:rPr lang="en-CA" smtClean="0"/>
              <a:t>‹#›</a:t>
            </a:fld>
            <a:endParaRPr lang="en-CA"/>
          </a:p>
        </p:txBody>
      </p:sp>
    </p:spTree>
    <p:extLst>
      <p:ext uri="{BB962C8B-B14F-4D97-AF65-F5344CB8AC3E}">
        <p14:creationId xmlns:p14="http://schemas.microsoft.com/office/powerpoint/2010/main" val="385433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9DEEDE0-257D-4E5D-B2DE-4D883F21D6B8}" type="datetimeFigureOut">
              <a:rPr lang="en-CA" smtClean="0"/>
              <a:t>2018-09-19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2DD635D-1FA8-402A-9C3E-ACDB3BA18989}" type="slidenum">
              <a:rPr lang="en-CA" smtClean="0"/>
              <a:t>‹#›</a:t>
            </a:fld>
            <a:endParaRPr lang="en-CA"/>
          </a:p>
        </p:txBody>
      </p:sp>
    </p:spTree>
    <p:extLst>
      <p:ext uri="{BB962C8B-B14F-4D97-AF65-F5344CB8AC3E}">
        <p14:creationId xmlns:p14="http://schemas.microsoft.com/office/powerpoint/2010/main" val="165549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9DEEDE0-257D-4E5D-B2DE-4D883F21D6B8}" type="datetimeFigureOut">
              <a:rPr lang="en-CA" smtClean="0"/>
              <a:t>2018-09-19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2DD635D-1FA8-402A-9C3E-ACDB3BA18989}" type="slidenum">
              <a:rPr lang="en-CA" smtClean="0"/>
              <a:t>‹#›</a:t>
            </a:fld>
            <a:endParaRPr lang="en-CA"/>
          </a:p>
        </p:txBody>
      </p:sp>
    </p:spTree>
    <p:extLst>
      <p:ext uri="{BB962C8B-B14F-4D97-AF65-F5344CB8AC3E}">
        <p14:creationId xmlns:p14="http://schemas.microsoft.com/office/powerpoint/2010/main" val="241807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DEEDE0-257D-4E5D-B2DE-4D883F21D6B8}" type="datetimeFigureOut">
              <a:rPr lang="en-CA" smtClean="0"/>
              <a:t>2018-09-19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2DD635D-1FA8-402A-9C3E-ACDB3BA18989}" type="slidenum">
              <a:rPr lang="en-CA" smtClean="0"/>
              <a:t>‹#›</a:t>
            </a:fld>
            <a:endParaRPr lang="en-CA"/>
          </a:p>
        </p:txBody>
      </p:sp>
    </p:spTree>
    <p:extLst>
      <p:ext uri="{BB962C8B-B14F-4D97-AF65-F5344CB8AC3E}">
        <p14:creationId xmlns:p14="http://schemas.microsoft.com/office/powerpoint/2010/main" val="148732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B9DEEDE0-257D-4E5D-B2DE-4D883F21D6B8}" type="datetimeFigureOut">
              <a:rPr lang="en-CA" smtClean="0"/>
              <a:t>2018-09-19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2DD635D-1FA8-402A-9C3E-ACDB3BA18989}" type="slidenum">
              <a:rPr lang="en-CA" smtClean="0"/>
              <a:t>‹#›</a:t>
            </a:fld>
            <a:endParaRPr lang="en-CA"/>
          </a:p>
        </p:txBody>
      </p:sp>
    </p:spTree>
    <p:extLst>
      <p:ext uri="{BB962C8B-B14F-4D97-AF65-F5344CB8AC3E}">
        <p14:creationId xmlns:p14="http://schemas.microsoft.com/office/powerpoint/2010/main" val="358636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B9DEEDE0-257D-4E5D-B2DE-4D883F21D6B8}" type="datetimeFigureOut">
              <a:rPr lang="en-CA" smtClean="0"/>
              <a:t>2018-09-19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2DD635D-1FA8-402A-9C3E-ACDB3BA18989}" type="slidenum">
              <a:rPr lang="en-CA" smtClean="0"/>
              <a:t>‹#›</a:t>
            </a:fld>
            <a:endParaRPr lang="en-CA"/>
          </a:p>
        </p:txBody>
      </p:sp>
    </p:spTree>
    <p:extLst>
      <p:ext uri="{BB962C8B-B14F-4D97-AF65-F5344CB8AC3E}">
        <p14:creationId xmlns:p14="http://schemas.microsoft.com/office/powerpoint/2010/main" val="161098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B9DEEDE0-257D-4E5D-B2DE-4D883F21D6B8}" type="datetimeFigureOut">
              <a:rPr lang="en-CA" smtClean="0"/>
              <a:t>2018-09-19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2DD635D-1FA8-402A-9C3E-ACDB3BA18989}" type="slidenum">
              <a:rPr lang="en-CA" smtClean="0"/>
              <a:t>‹#›</a:t>
            </a:fld>
            <a:endParaRPr lang="en-CA"/>
          </a:p>
        </p:txBody>
      </p:sp>
    </p:spTree>
    <p:extLst>
      <p:ext uri="{BB962C8B-B14F-4D97-AF65-F5344CB8AC3E}">
        <p14:creationId xmlns:p14="http://schemas.microsoft.com/office/powerpoint/2010/main" val="156444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DEEDE0-257D-4E5D-B2DE-4D883F21D6B8}" type="datetimeFigureOut">
              <a:rPr lang="en-CA" smtClean="0"/>
              <a:t>2018-09-19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2DD635D-1FA8-402A-9C3E-ACDB3BA18989}" type="slidenum">
              <a:rPr lang="en-CA" smtClean="0"/>
              <a:t>‹#›</a:t>
            </a:fld>
            <a:endParaRPr lang="en-CA"/>
          </a:p>
        </p:txBody>
      </p:sp>
    </p:spTree>
    <p:extLst>
      <p:ext uri="{BB962C8B-B14F-4D97-AF65-F5344CB8AC3E}">
        <p14:creationId xmlns:p14="http://schemas.microsoft.com/office/powerpoint/2010/main" val="246744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DEEDE0-257D-4E5D-B2DE-4D883F21D6B8}" type="datetimeFigureOut">
              <a:rPr lang="en-CA" smtClean="0"/>
              <a:t>2018-09-19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2DD635D-1FA8-402A-9C3E-ACDB3BA18989}" type="slidenum">
              <a:rPr lang="en-CA" smtClean="0"/>
              <a:t>‹#›</a:t>
            </a:fld>
            <a:endParaRPr lang="en-CA"/>
          </a:p>
        </p:txBody>
      </p:sp>
    </p:spTree>
    <p:extLst>
      <p:ext uri="{BB962C8B-B14F-4D97-AF65-F5344CB8AC3E}">
        <p14:creationId xmlns:p14="http://schemas.microsoft.com/office/powerpoint/2010/main" val="2066161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DEEDE0-257D-4E5D-B2DE-4D883F21D6B8}" type="datetimeFigureOut">
              <a:rPr lang="en-CA" smtClean="0"/>
              <a:t>2018-09-19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2DD635D-1FA8-402A-9C3E-ACDB3BA18989}" type="slidenum">
              <a:rPr lang="en-CA" smtClean="0"/>
              <a:t>‹#›</a:t>
            </a:fld>
            <a:endParaRPr lang="en-CA"/>
          </a:p>
        </p:txBody>
      </p:sp>
    </p:spTree>
    <p:extLst>
      <p:ext uri="{BB962C8B-B14F-4D97-AF65-F5344CB8AC3E}">
        <p14:creationId xmlns:p14="http://schemas.microsoft.com/office/powerpoint/2010/main" val="166131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EEDE0-257D-4E5D-B2DE-4D883F21D6B8}" type="datetimeFigureOut">
              <a:rPr lang="en-CA" smtClean="0"/>
              <a:t>2018-09-19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D635D-1FA8-402A-9C3E-ACDB3BA18989}" type="slidenum">
              <a:rPr lang="en-CA" smtClean="0"/>
              <a:t>‹#›</a:t>
            </a:fld>
            <a:endParaRPr lang="en-CA"/>
          </a:p>
        </p:txBody>
      </p:sp>
    </p:spTree>
    <p:extLst>
      <p:ext uri="{BB962C8B-B14F-4D97-AF65-F5344CB8AC3E}">
        <p14:creationId xmlns:p14="http://schemas.microsoft.com/office/powerpoint/2010/main" val="16458098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4.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4.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4.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49437"/>
          </a:xfrm>
        </p:spPr>
        <p:txBody>
          <a:bodyPr/>
          <a:lstStyle/>
          <a:p>
            <a:r>
              <a:rPr lang="en-US" b="1" dirty="0">
                <a:solidFill>
                  <a:schemeClr val="accent2"/>
                </a:solidFill>
              </a:rPr>
              <a:t>Happy Monday!</a:t>
            </a:r>
            <a:r>
              <a:rPr lang="en-US" dirty="0">
                <a:solidFill>
                  <a:schemeClr val="accent2"/>
                </a:solidFill>
              </a:rPr>
              <a:t> </a:t>
            </a:r>
            <a:r>
              <a:rPr lang="en-US" dirty="0"/>
              <a:t/>
            </a:r>
            <a:br>
              <a:rPr lang="en-US" dirty="0"/>
            </a:br>
            <a:r>
              <a:rPr lang="en-US" dirty="0"/>
              <a:t>Independent Silent Reading</a:t>
            </a:r>
            <a:endParaRPr lang="en-CA" dirty="0"/>
          </a:p>
        </p:txBody>
      </p:sp>
      <p:sp>
        <p:nvSpPr>
          <p:cNvPr id="3" name="Subtitle 2"/>
          <p:cNvSpPr>
            <a:spLocks noGrp="1"/>
          </p:cNvSpPr>
          <p:nvPr>
            <p:ph type="subTitle" idx="1"/>
          </p:nvPr>
        </p:nvSpPr>
        <p:spPr/>
        <p:txBody>
          <a:bodyPr/>
          <a:lstStyle/>
          <a:p>
            <a:endParaRPr lang="en-CA" dirty="0"/>
          </a:p>
        </p:txBody>
      </p:sp>
      <p:pic>
        <p:nvPicPr>
          <p:cNvPr id="2056" name="Picture 8" descr="Image result for moose landsca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7516" y="3087551"/>
            <a:ext cx="4475093" cy="33563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226382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893830"/>
            <a:ext cx="9144000" cy="1098067"/>
          </a:xfrm>
        </p:spPr>
        <p:txBody>
          <a:bodyPr/>
          <a:lstStyle/>
          <a:p>
            <a:r>
              <a:rPr lang="en-CA" b="1" dirty="0">
                <a:solidFill>
                  <a:schemeClr val="accent2"/>
                </a:solidFill>
                <a:latin typeface="+mn-lt"/>
              </a:rPr>
              <a:t>“Night Drive”</a:t>
            </a:r>
          </a:p>
        </p:txBody>
      </p:sp>
      <p:sp>
        <p:nvSpPr>
          <p:cNvPr id="5" name="Subtitle 4"/>
          <p:cNvSpPr>
            <a:spLocks noGrp="1"/>
          </p:cNvSpPr>
          <p:nvPr>
            <p:ph type="subTitle" idx="1"/>
          </p:nvPr>
        </p:nvSpPr>
        <p:spPr/>
        <p:txBody>
          <a:bodyPr/>
          <a:lstStyle/>
          <a:p>
            <a:endParaRPr lang="en-CA"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7808" y="2157550"/>
            <a:ext cx="3856383" cy="38563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25095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b="1" dirty="0">
                <a:solidFill>
                  <a:schemeClr val="accent2"/>
                </a:solidFill>
                <a:latin typeface="+mn-lt"/>
              </a:rPr>
              <a:t>Elements of a Short </a:t>
            </a:r>
            <a:br>
              <a:rPr lang="en-CA" b="1" dirty="0">
                <a:solidFill>
                  <a:schemeClr val="accent2"/>
                </a:solidFill>
                <a:latin typeface="+mn-lt"/>
              </a:rPr>
            </a:br>
            <a:r>
              <a:rPr lang="en-CA" b="1" dirty="0">
                <a:solidFill>
                  <a:schemeClr val="accent2"/>
                </a:solidFill>
                <a:latin typeface="+mn-lt"/>
              </a:rPr>
              <a:t>Story</a:t>
            </a:r>
            <a:endParaRPr lang="en-CA" dirty="0">
              <a:solidFill>
                <a:schemeClr val="accent2"/>
              </a:solidFill>
              <a:latin typeface="+mn-lt"/>
            </a:endParaRPr>
          </a:p>
        </p:txBody>
      </p:sp>
      <p:sp>
        <p:nvSpPr>
          <p:cNvPr id="5" name="Subtitle 4"/>
          <p:cNvSpPr>
            <a:spLocks noGrp="1"/>
          </p:cNvSpPr>
          <p:nvPr>
            <p:ph type="subTitle" idx="1"/>
          </p:nvPr>
        </p:nvSpPr>
        <p:spPr/>
        <p:txBody>
          <a:bodyPr/>
          <a:lstStyle/>
          <a:p>
            <a:endParaRPr lang="en-CA" dirty="0"/>
          </a:p>
        </p:txBody>
      </p:sp>
      <p:sp>
        <p:nvSpPr>
          <p:cNvPr id="6" name="TextBox 5"/>
          <p:cNvSpPr txBox="1"/>
          <p:nvPr/>
        </p:nvSpPr>
        <p:spPr>
          <a:xfrm>
            <a:off x="3738770" y="5646837"/>
            <a:ext cx="5562600" cy="400110"/>
          </a:xfrm>
          <a:prstGeom prst="rect">
            <a:avLst/>
          </a:prstGeom>
          <a:noFill/>
        </p:spPr>
        <p:txBody>
          <a:bodyPr wrap="square" rtlCol="0">
            <a:spAutoFit/>
          </a:bodyPr>
          <a:lstStyle/>
          <a:p>
            <a:r>
              <a:rPr lang="en-CA" sz="2000" b="1" dirty="0"/>
              <a:t>Copy </a:t>
            </a:r>
            <a:r>
              <a:rPr lang="en-CA" sz="2000" b="1"/>
              <a:t>the </a:t>
            </a:r>
            <a:r>
              <a:rPr lang="en-CA" sz="2000" b="1" smtClean="0"/>
              <a:t>slides </a:t>
            </a:r>
            <a:r>
              <a:rPr lang="en-CA" sz="2000" b="1" dirty="0"/>
              <a:t>when you see the happy moose</a:t>
            </a:r>
          </a:p>
        </p:txBody>
      </p:sp>
      <p:pic>
        <p:nvPicPr>
          <p:cNvPr id="1026" name="Picture 2" descr="Image result for moose clipart"/>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8877300" y="4472892"/>
            <a:ext cx="1446145" cy="1963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821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2"/>
                </a:solidFill>
                <a:latin typeface="+mn-lt"/>
              </a:rPr>
              <a:t>Elements of a Short Story</a:t>
            </a:r>
            <a:endParaRPr lang="en-CA" sz="4800" dirty="0">
              <a:solidFill>
                <a:schemeClr val="accent2"/>
              </a:solidFill>
              <a:latin typeface="+mn-lt"/>
            </a:endParaRPr>
          </a:p>
        </p:txBody>
      </p:sp>
      <p:sp>
        <p:nvSpPr>
          <p:cNvPr id="3" name="Content Placeholder 2"/>
          <p:cNvSpPr>
            <a:spLocks noGrp="1"/>
          </p:cNvSpPr>
          <p:nvPr>
            <p:ph idx="1"/>
          </p:nvPr>
        </p:nvSpPr>
        <p:spPr/>
        <p:txBody>
          <a:bodyPr>
            <a:normAutofit lnSpcReduction="10000"/>
          </a:bodyPr>
          <a:lstStyle/>
          <a:p>
            <a:pPr marL="609600" indent="-609600">
              <a:lnSpc>
                <a:spcPct val="150000"/>
              </a:lnSpc>
              <a:buFontTx/>
              <a:buAutoNum type="arabicPeriod"/>
            </a:pPr>
            <a:r>
              <a:rPr lang="en-US" dirty="0"/>
              <a:t>Character</a:t>
            </a:r>
          </a:p>
          <a:p>
            <a:pPr marL="609600" indent="-609600">
              <a:lnSpc>
                <a:spcPct val="150000"/>
              </a:lnSpc>
              <a:buFontTx/>
              <a:buAutoNum type="arabicPeriod"/>
            </a:pPr>
            <a:r>
              <a:rPr lang="en-US" dirty="0">
                <a:solidFill>
                  <a:srgbClr val="FF0000"/>
                </a:solidFill>
              </a:rPr>
              <a:t>Setting</a:t>
            </a:r>
          </a:p>
          <a:p>
            <a:pPr marL="609600" indent="-609600">
              <a:lnSpc>
                <a:spcPct val="150000"/>
              </a:lnSpc>
              <a:buFontTx/>
              <a:buAutoNum type="arabicPeriod"/>
            </a:pPr>
            <a:r>
              <a:rPr lang="en-US" dirty="0"/>
              <a:t>Plot</a:t>
            </a:r>
          </a:p>
          <a:p>
            <a:pPr marL="609600" indent="-609600">
              <a:lnSpc>
                <a:spcPct val="150000"/>
              </a:lnSpc>
              <a:buFontTx/>
              <a:buAutoNum type="arabicPeriod"/>
            </a:pPr>
            <a:r>
              <a:rPr lang="en-US" dirty="0"/>
              <a:t>Point of View / Foreshadowing</a:t>
            </a:r>
          </a:p>
          <a:p>
            <a:pPr marL="609600" indent="-609600">
              <a:lnSpc>
                <a:spcPct val="150000"/>
              </a:lnSpc>
              <a:buFontTx/>
              <a:buAutoNum type="arabicPeriod"/>
            </a:pPr>
            <a:r>
              <a:rPr lang="en-US" dirty="0"/>
              <a:t>Irony</a:t>
            </a:r>
          </a:p>
          <a:p>
            <a:pPr marL="609600" indent="-609600">
              <a:lnSpc>
                <a:spcPct val="150000"/>
              </a:lnSpc>
              <a:buFontTx/>
              <a:buAutoNum type="arabicPeriod"/>
            </a:pPr>
            <a:r>
              <a:rPr lang="en-US" dirty="0"/>
              <a:t>Theme</a:t>
            </a:r>
            <a:endParaRPr lang="en-CA" dirty="0"/>
          </a:p>
          <a:p>
            <a:endParaRPr lang="en-CA" dirty="0"/>
          </a:p>
        </p:txBody>
      </p:sp>
    </p:spTree>
    <p:extLst>
      <p:ext uri="{BB962C8B-B14F-4D97-AF65-F5344CB8AC3E}">
        <p14:creationId xmlns:p14="http://schemas.microsoft.com/office/powerpoint/2010/main" val="1484079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a:solidFill>
                  <a:schemeClr val="accent2"/>
                </a:solidFill>
                <a:latin typeface="+mn-lt"/>
              </a:rPr>
              <a:t>2. Setting</a:t>
            </a:r>
          </a:p>
        </p:txBody>
      </p:sp>
      <p:sp>
        <p:nvSpPr>
          <p:cNvPr id="3" name="Content Placeholder 2"/>
          <p:cNvSpPr>
            <a:spLocks noGrp="1"/>
          </p:cNvSpPr>
          <p:nvPr>
            <p:ph idx="1"/>
          </p:nvPr>
        </p:nvSpPr>
        <p:spPr/>
        <p:txBody>
          <a:bodyPr>
            <a:normAutofit fontScale="85000" lnSpcReduction="20000"/>
          </a:bodyPr>
          <a:lstStyle/>
          <a:p>
            <a:pPr>
              <a:lnSpc>
                <a:spcPct val="80000"/>
              </a:lnSpc>
              <a:buFont typeface="Wingdings" pitchFamily="2" charset="2"/>
              <a:buNone/>
            </a:pPr>
            <a:r>
              <a:rPr lang="en-US" sz="4200" dirty="0"/>
              <a:t>Setting is the time and location in a story. There are </a:t>
            </a:r>
          </a:p>
          <a:p>
            <a:pPr>
              <a:lnSpc>
                <a:spcPct val="80000"/>
              </a:lnSpc>
              <a:buFont typeface="Wingdings" pitchFamily="2" charset="2"/>
              <a:buNone/>
            </a:pPr>
            <a:r>
              <a:rPr lang="en-US" sz="4200" dirty="0"/>
              <a:t>four </a:t>
            </a:r>
            <a:r>
              <a:rPr lang="en-US" sz="4200" u="sng" dirty="0">
                <a:solidFill>
                  <a:schemeClr val="accent2"/>
                </a:solidFill>
              </a:rPr>
              <a:t>aspects</a:t>
            </a:r>
            <a:r>
              <a:rPr lang="en-US" sz="4200" dirty="0">
                <a:solidFill>
                  <a:schemeClr val="accent2"/>
                </a:solidFill>
              </a:rPr>
              <a:t> </a:t>
            </a:r>
            <a:r>
              <a:rPr lang="en-US" sz="4200" dirty="0"/>
              <a:t>to it:</a:t>
            </a:r>
          </a:p>
          <a:p>
            <a:pPr>
              <a:lnSpc>
                <a:spcPct val="80000"/>
              </a:lnSpc>
              <a:buFont typeface="Wingdings" pitchFamily="2" charset="2"/>
              <a:buNone/>
            </a:pPr>
            <a:endParaRPr lang="en-US" sz="4200" dirty="0"/>
          </a:p>
          <a:p>
            <a:pPr>
              <a:lnSpc>
                <a:spcPct val="80000"/>
              </a:lnSpc>
              <a:buFont typeface="Wingdings" pitchFamily="2" charset="2"/>
              <a:buNone/>
            </a:pPr>
            <a:r>
              <a:rPr lang="en-US" sz="4200" b="1" dirty="0">
                <a:solidFill>
                  <a:schemeClr val="accent2"/>
                </a:solidFill>
              </a:rPr>
              <a:t>a) </a:t>
            </a:r>
            <a:r>
              <a:rPr lang="en-US" sz="4200" b="1" i="1" dirty="0">
                <a:solidFill>
                  <a:schemeClr val="accent2"/>
                </a:solidFill>
              </a:rPr>
              <a:t>Place</a:t>
            </a:r>
            <a:r>
              <a:rPr lang="en-US" sz="4200" b="1" dirty="0">
                <a:solidFill>
                  <a:schemeClr val="accent2"/>
                </a:solidFill>
              </a:rPr>
              <a:t> </a:t>
            </a:r>
          </a:p>
          <a:p>
            <a:pPr>
              <a:lnSpc>
                <a:spcPct val="80000"/>
              </a:lnSpc>
              <a:buFont typeface="Wingdings" pitchFamily="2" charset="2"/>
              <a:buNone/>
            </a:pPr>
            <a:r>
              <a:rPr lang="en-US" sz="4200" dirty="0"/>
              <a:t> 	- Where it takes place and how is this significant?</a:t>
            </a:r>
          </a:p>
          <a:p>
            <a:pPr>
              <a:lnSpc>
                <a:spcPct val="80000"/>
              </a:lnSpc>
              <a:buFont typeface="Wingdings" pitchFamily="2" charset="2"/>
              <a:buNone/>
            </a:pPr>
            <a:endParaRPr lang="en-US" sz="4200" dirty="0"/>
          </a:p>
          <a:p>
            <a:pPr>
              <a:lnSpc>
                <a:spcPct val="80000"/>
              </a:lnSpc>
              <a:buFont typeface="Wingdings" pitchFamily="2" charset="2"/>
              <a:buNone/>
            </a:pPr>
            <a:r>
              <a:rPr lang="en-US" sz="4200" b="1" dirty="0">
                <a:solidFill>
                  <a:schemeClr val="accent2"/>
                </a:solidFill>
              </a:rPr>
              <a:t>b) </a:t>
            </a:r>
            <a:r>
              <a:rPr lang="en-US" sz="4200" b="1" i="1" dirty="0">
                <a:solidFill>
                  <a:schemeClr val="accent2"/>
                </a:solidFill>
              </a:rPr>
              <a:t>Time</a:t>
            </a:r>
            <a:r>
              <a:rPr lang="en-US" sz="4200" b="1" dirty="0">
                <a:solidFill>
                  <a:schemeClr val="accent2"/>
                </a:solidFill>
              </a:rPr>
              <a:t> </a:t>
            </a:r>
          </a:p>
          <a:p>
            <a:pPr>
              <a:lnSpc>
                <a:spcPct val="80000"/>
              </a:lnSpc>
              <a:buFont typeface="Wingdings" pitchFamily="2" charset="2"/>
              <a:buNone/>
            </a:pPr>
            <a:r>
              <a:rPr lang="en-US" sz="4200" dirty="0"/>
              <a:t>	- When it takes place (day, month, season, etc.)</a:t>
            </a:r>
          </a:p>
          <a:p>
            <a:pPr>
              <a:lnSpc>
                <a:spcPct val="80000"/>
              </a:lnSpc>
              <a:buFont typeface="Wingdings" pitchFamily="2" charset="2"/>
              <a:buNone/>
            </a:pPr>
            <a:r>
              <a:rPr lang="en-US" sz="4400" dirty="0"/>
              <a:t/>
            </a:r>
            <a:br>
              <a:rPr lang="en-US" sz="4400" dirty="0"/>
            </a:br>
            <a:endParaRPr lang="en-CA" dirty="0"/>
          </a:p>
        </p:txBody>
      </p:sp>
      <p:pic>
        <p:nvPicPr>
          <p:cNvPr id="5" name="Picture 2" descr="Image result for moose clipart"/>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0745855" y="4724683"/>
            <a:ext cx="1446145" cy="1963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3051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52939"/>
            <a:ext cx="10515600" cy="5024024"/>
          </a:xfrm>
        </p:spPr>
        <p:txBody>
          <a:bodyPr>
            <a:normAutofit/>
          </a:bodyPr>
          <a:lstStyle/>
          <a:p>
            <a:pPr>
              <a:lnSpc>
                <a:spcPct val="80000"/>
              </a:lnSpc>
              <a:buFont typeface="Wingdings" pitchFamily="2" charset="2"/>
              <a:buNone/>
            </a:pPr>
            <a:r>
              <a:rPr lang="en-US" sz="3600" b="1" dirty="0">
                <a:solidFill>
                  <a:schemeClr val="accent2"/>
                </a:solidFill>
              </a:rPr>
              <a:t>c) </a:t>
            </a:r>
            <a:r>
              <a:rPr lang="en-US" sz="3600" b="1" i="1" dirty="0">
                <a:solidFill>
                  <a:schemeClr val="accent2"/>
                </a:solidFill>
              </a:rPr>
              <a:t>Weather conditions</a:t>
            </a:r>
            <a:r>
              <a:rPr lang="en-US" sz="3600" b="1" dirty="0">
                <a:solidFill>
                  <a:schemeClr val="accent2"/>
                </a:solidFill>
              </a:rPr>
              <a:t> </a:t>
            </a:r>
          </a:p>
          <a:p>
            <a:pPr>
              <a:lnSpc>
                <a:spcPct val="80000"/>
              </a:lnSpc>
              <a:buFont typeface="Wingdings" pitchFamily="2" charset="2"/>
              <a:buNone/>
            </a:pPr>
            <a:r>
              <a:rPr lang="en-US" sz="3600" dirty="0"/>
              <a:t>	- Is it rainy, sunny, stormy, </a:t>
            </a:r>
            <a:r>
              <a:rPr lang="en-US" sz="3600" dirty="0" err="1"/>
              <a:t>etc</a:t>
            </a:r>
            <a:r>
              <a:rPr lang="en-US" sz="3600" dirty="0"/>
              <a:t>? Does this reflect the attitude or situation of the characters?</a:t>
            </a:r>
          </a:p>
          <a:p>
            <a:pPr>
              <a:lnSpc>
                <a:spcPct val="80000"/>
              </a:lnSpc>
              <a:buFont typeface="Wingdings" pitchFamily="2" charset="2"/>
              <a:buNone/>
            </a:pPr>
            <a:endParaRPr lang="en-US" sz="3600" dirty="0"/>
          </a:p>
          <a:p>
            <a:pPr>
              <a:lnSpc>
                <a:spcPct val="80000"/>
              </a:lnSpc>
              <a:buFont typeface="Wingdings" pitchFamily="2" charset="2"/>
              <a:buNone/>
            </a:pPr>
            <a:r>
              <a:rPr lang="en-US" sz="3600" b="1" dirty="0">
                <a:solidFill>
                  <a:schemeClr val="accent2"/>
                </a:solidFill>
              </a:rPr>
              <a:t>d) </a:t>
            </a:r>
            <a:r>
              <a:rPr lang="en-US" sz="3600" b="1" i="1" dirty="0">
                <a:solidFill>
                  <a:schemeClr val="accent2"/>
                </a:solidFill>
              </a:rPr>
              <a:t>Social conditions</a:t>
            </a:r>
            <a:r>
              <a:rPr lang="en-US" sz="3600" b="1" dirty="0">
                <a:solidFill>
                  <a:schemeClr val="accent2"/>
                </a:solidFill>
              </a:rPr>
              <a:t> </a:t>
            </a:r>
          </a:p>
          <a:p>
            <a:pPr>
              <a:lnSpc>
                <a:spcPct val="80000"/>
              </a:lnSpc>
              <a:buFont typeface="Wingdings" pitchFamily="2" charset="2"/>
              <a:buNone/>
            </a:pPr>
            <a:r>
              <a:rPr lang="en-US" sz="3600" dirty="0"/>
              <a:t>	- What is the daily life of the characters like? (speech, dress, mannerisms, and customs of a particular place) </a:t>
            </a:r>
            <a:endParaRPr lang="en-CA" sz="3600" dirty="0"/>
          </a:p>
          <a:p>
            <a:endParaRPr lang="en-CA" dirty="0"/>
          </a:p>
        </p:txBody>
      </p:sp>
      <p:pic>
        <p:nvPicPr>
          <p:cNvPr id="4" name="Picture 2" descr="Image result for moose clipart"/>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0838622" y="4894908"/>
            <a:ext cx="1446145" cy="1963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098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b="1" dirty="0">
                <a:solidFill>
                  <a:schemeClr val="accent2"/>
                </a:solidFill>
                <a:latin typeface="+mn-lt"/>
              </a:rPr>
              <a:t>Setting can </a:t>
            </a:r>
            <a:r>
              <a:rPr lang="en-US" sz="3200" b="1" dirty="0">
                <a:solidFill>
                  <a:schemeClr val="accent2"/>
                </a:solidFill>
                <a:latin typeface="+mn-lt"/>
              </a:rPr>
              <a:t>serve as a backdrop for the characters.</a:t>
            </a:r>
            <a:endParaRPr lang="en-CA" sz="3200" b="1" dirty="0">
              <a:solidFill>
                <a:schemeClr val="accent2"/>
              </a:solidFill>
              <a:latin typeface="+mn-lt"/>
            </a:endParaRPr>
          </a:p>
        </p:txBody>
      </p:sp>
      <p:sp>
        <p:nvSpPr>
          <p:cNvPr id="3" name="Content Placeholder 2"/>
          <p:cNvSpPr>
            <a:spLocks noGrp="1"/>
          </p:cNvSpPr>
          <p:nvPr>
            <p:ph sz="half" idx="1"/>
          </p:nvPr>
        </p:nvSpPr>
        <p:spPr/>
        <p:txBody>
          <a:bodyPr>
            <a:normAutofit lnSpcReduction="10000"/>
          </a:bodyPr>
          <a:lstStyle/>
          <a:p>
            <a:pPr>
              <a:buNone/>
            </a:pPr>
            <a:endParaRPr lang="en-US" dirty="0">
              <a:latin typeface="Lucida Sans Unicode" pitchFamily="34" charset="0"/>
            </a:endParaRPr>
          </a:p>
          <a:p>
            <a:endParaRPr lang="en-CA" dirty="0"/>
          </a:p>
        </p:txBody>
      </p:sp>
      <p:sp>
        <p:nvSpPr>
          <p:cNvPr id="4" name="Content Placeholder 3"/>
          <p:cNvSpPr>
            <a:spLocks noGrp="1"/>
          </p:cNvSpPr>
          <p:nvPr>
            <p:ph sz="half" idx="2"/>
          </p:nvPr>
        </p:nvSpPr>
        <p:spPr>
          <a:xfrm>
            <a:off x="6172200" y="1690688"/>
            <a:ext cx="5181600" cy="4486275"/>
          </a:xfrm>
        </p:spPr>
        <p:txBody>
          <a:bodyPr>
            <a:normAutofit lnSpcReduction="10000"/>
          </a:bodyPr>
          <a:lstStyle/>
          <a:p>
            <a:pPr marL="0" indent="0">
              <a:buNone/>
            </a:pPr>
            <a:r>
              <a:rPr lang="en-CA" dirty="0"/>
              <a:t>The air felt perfect, and it made him wonder again about the weather of the place. Never rained, never snowed, never got too hot or too cold. If it weren't for the little fact that they were torn apart from friends and families and trapped in a Maze with a bunch of monsters, it could be paradise.</a:t>
            </a:r>
          </a:p>
          <a:p>
            <a:pPr marL="0" indent="0">
              <a:buNone/>
            </a:pPr>
            <a:endParaRPr lang="en-CA" dirty="0"/>
          </a:p>
          <a:p>
            <a:pPr marL="0" indent="0">
              <a:buNone/>
            </a:pPr>
            <a:r>
              <a:rPr lang="en-CA" sz="2200" dirty="0"/>
              <a:t>- </a:t>
            </a:r>
            <a:r>
              <a:rPr lang="en-CA" sz="2200" i="1" dirty="0"/>
              <a:t>The Maze Runner </a:t>
            </a:r>
            <a:r>
              <a:rPr lang="en-CA" sz="2200" dirty="0"/>
              <a:t>by James </a:t>
            </a:r>
            <a:r>
              <a:rPr lang="en-CA" sz="2200" dirty="0" err="1"/>
              <a:t>Dashner</a:t>
            </a:r>
            <a:endParaRPr lang="en-CA" sz="2200" dirty="0"/>
          </a:p>
        </p:txBody>
      </p:sp>
      <p:pic>
        <p:nvPicPr>
          <p:cNvPr id="14340" name="Picture 4" descr="Image result for maze runner setting"/>
          <p:cNvPicPr>
            <a:picLocks noChangeAspect="1" noChangeArrowheads="1"/>
          </p:cNvPicPr>
          <p:nvPr/>
        </p:nvPicPr>
        <p:blipFill rotWithShape="1">
          <a:blip r:embed="rId2">
            <a:extLst>
              <a:ext uri="{28A0092B-C50C-407E-A947-70E740481C1C}">
                <a14:useLocalDpi xmlns:a14="http://schemas.microsoft.com/office/drawing/2010/main" val="0"/>
              </a:ext>
            </a:extLst>
          </a:blip>
          <a:srcRect r="17828"/>
          <a:stretch/>
        </p:blipFill>
        <p:spPr bwMode="auto">
          <a:xfrm>
            <a:off x="552036" y="1825625"/>
            <a:ext cx="5212660" cy="37402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moose clipart"/>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9425609" y="230188"/>
            <a:ext cx="778567" cy="1056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5930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b="1" dirty="0">
                <a:solidFill>
                  <a:schemeClr val="accent2"/>
                </a:solidFill>
                <a:latin typeface="+mn-lt"/>
              </a:rPr>
              <a:t>Setting </a:t>
            </a:r>
            <a:r>
              <a:rPr lang="en-US" sz="3200" b="1" dirty="0">
                <a:solidFill>
                  <a:schemeClr val="accent2"/>
                </a:solidFill>
                <a:latin typeface="+mn-lt"/>
              </a:rPr>
              <a:t>can tell readers about the characters and plot.</a:t>
            </a:r>
            <a:endParaRPr lang="en-CA" sz="3200" b="1" dirty="0">
              <a:solidFill>
                <a:schemeClr val="accent2"/>
              </a:solidFill>
              <a:latin typeface="+mn-lt"/>
            </a:endParaRPr>
          </a:p>
        </p:txBody>
      </p:sp>
      <p:sp>
        <p:nvSpPr>
          <p:cNvPr id="3" name="Content Placeholder 2"/>
          <p:cNvSpPr>
            <a:spLocks noGrp="1"/>
          </p:cNvSpPr>
          <p:nvPr>
            <p:ph sz="half" idx="1"/>
          </p:nvPr>
        </p:nvSpPr>
        <p:spPr>
          <a:xfrm>
            <a:off x="838199" y="1825625"/>
            <a:ext cx="5973417" cy="4351338"/>
          </a:xfrm>
        </p:spPr>
        <p:txBody>
          <a:bodyPr>
            <a:normAutofit/>
          </a:bodyPr>
          <a:lstStyle/>
          <a:p>
            <a:pPr>
              <a:buNone/>
            </a:pPr>
            <a:r>
              <a:rPr lang="en-US" dirty="0"/>
              <a:t>	“During the whole of a dull, dark, and soundless day in the autumn of the year, when the clouds hung oppressively low in the heavens, I had been passing alone, on horseback, through a singularly dreary tract of country.”</a:t>
            </a:r>
          </a:p>
          <a:p>
            <a:pPr>
              <a:buNone/>
            </a:pPr>
            <a:r>
              <a:rPr lang="en-US" dirty="0"/>
              <a:t>		</a:t>
            </a:r>
          </a:p>
          <a:p>
            <a:pPr>
              <a:buNone/>
            </a:pPr>
            <a:r>
              <a:rPr lang="en-US" sz="2000" dirty="0"/>
              <a:t>- “The Fall of the House of Usher” by Edgar Allan Poe</a:t>
            </a:r>
            <a:endParaRPr lang="en-CA" sz="2000" dirty="0"/>
          </a:p>
          <a:p>
            <a:pPr>
              <a:buNone/>
            </a:pPr>
            <a:endParaRPr lang="en-US" dirty="0">
              <a:latin typeface="Lucida Sans Unicode" pitchFamily="34" charset="0"/>
            </a:endParaRPr>
          </a:p>
          <a:p>
            <a:endParaRPr lang="en-CA" dirty="0"/>
          </a:p>
        </p:txBody>
      </p:sp>
      <p:pic>
        <p:nvPicPr>
          <p:cNvPr id="5" name="Picture 6" descr="C:\Documents and Settings\Owner.YOUR-4175427B01\My Documents\Misc. Teaching Stuff\Short Stories PowerPoint Pictures\haunted-hous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a:xfrm>
            <a:off x="7113447" y="1825625"/>
            <a:ext cx="3299105"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2" descr="Image result for moose clipart"/>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0142537" y="172840"/>
            <a:ext cx="778567" cy="1056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33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b="1" dirty="0">
                <a:solidFill>
                  <a:schemeClr val="accent2"/>
                </a:solidFill>
                <a:latin typeface="+mn-lt"/>
              </a:rPr>
              <a:t>Setting </a:t>
            </a:r>
            <a:r>
              <a:rPr lang="en-US" sz="3200" b="1" dirty="0">
                <a:solidFill>
                  <a:schemeClr val="accent2"/>
                </a:solidFill>
                <a:latin typeface="+mn-lt"/>
              </a:rPr>
              <a:t>can be used to create a mood or an atmosphere.</a:t>
            </a:r>
            <a:endParaRPr lang="en-CA" sz="3200" b="1" dirty="0">
              <a:solidFill>
                <a:schemeClr val="accent2"/>
              </a:solidFill>
              <a:latin typeface="+mn-lt"/>
            </a:endParaRPr>
          </a:p>
        </p:txBody>
      </p:sp>
      <p:sp>
        <p:nvSpPr>
          <p:cNvPr id="3" name="Content Placeholder 2"/>
          <p:cNvSpPr>
            <a:spLocks noGrp="1"/>
          </p:cNvSpPr>
          <p:nvPr>
            <p:ph sz="half" idx="1"/>
          </p:nvPr>
        </p:nvSpPr>
        <p:spPr/>
        <p:txBody>
          <a:bodyPr>
            <a:normAutofit fontScale="92500"/>
          </a:bodyPr>
          <a:lstStyle/>
          <a:p>
            <a:pPr>
              <a:buNone/>
            </a:pPr>
            <a:endParaRPr lang="en-US" dirty="0">
              <a:latin typeface="Lucida Sans Unicode" pitchFamily="34" charset="0"/>
            </a:endParaRPr>
          </a:p>
          <a:p>
            <a:endParaRPr lang="en-CA" dirty="0"/>
          </a:p>
        </p:txBody>
      </p:sp>
      <p:sp>
        <p:nvSpPr>
          <p:cNvPr id="4" name="Content Placeholder 3"/>
          <p:cNvSpPr>
            <a:spLocks noGrp="1"/>
          </p:cNvSpPr>
          <p:nvPr>
            <p:ph sz="half" idx="2"/>
          </p:nvPr>
        </p:nvSpPr>
        <p:spPr>
          <a:xfrm>
            <a:off x="4333461" y="1524828"/>
            <a:ext cx="7020339" cy="4652135"/>
          </a:xfrm>
        </p:spPr>
        <p:txBody>
          <a:bodyPr>
            <a:normAutofit fontScale="92500"/>
          </a:bodyPr>
          <a:lstStyle/>
          <a:p>
            <a:pPr marL="0" indent="0">
              <a:buNone/>
            </a:pPr>
            <a:r>
              <a:rPr lang="en-CA" sz="3000" dirty="0"/>
              <a:t>It was a dark and stormy night. In her attic bedroom, Margaret Murry, wrapped in an old patchwork quilt, sat on the foot of her bed and watched the trees tossing in the frenzied lashing of the wind. Behind the trees, clouds scudded frantically across the sky.  Every few moments the moon ripped through them, creating wraithlike shadows that raced along the ground.  The house shook. </a:t>
            </a:r>
          </a:p>
          <a:p>
            <a:pPr marL="0" indent="0">
              <a:buNone/>
            </a:pPr>
            <a:endParaRPr lang="en-CA" sz="3200" dirty="0"/>
          </a:p>
          <a:p>
            <a:pPr marL="0" indent="0">
              <a:buNone/>
            </a:pPr>
            <a:r>
              <a:rPr lang="en-CA" sz="2200" i="1" dirty="0"/>
              <a:t>- A wrinkle in Time by Madeleine </a:t>
            </a:r>
            <a:r>
              <a:rPr lang="en-CA" sz="2200" i="1" dirty="0" err="1"/>
              <a:t>L’Engle</a:t>
            </a:r>
            <a:endParaRPr lang="en-CA" sz="2200" i="1" dirty="0"/>
          </a:p>
        </p:txBody>
      </p:sp>
      <p:pic>
        <p:nvPicPr>
          <p:cNvPr id="13314" name="Picture 2" descr="Image result for a wrinkle in ti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270" y="1524828"/>
            <a:ext cx="3209925" cy="47625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moose clipart"/>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0472531" y="172840"/>
            <a:ext cx="778567" cy="1056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6259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latin typeface="+mn-lt"/>
              </a:rPr>
              <a:t>What could a possible topic be to describe this picture?</a:t>
            </a:r>
            <a:endParaRPr lang="en-CA" b="1" dirty="0">
              <a:solidFill>
                <a:schemeClr val="accent2"/>
              </a:solidFill>
              <a:latin typeface="+mn-lt"/>
            </a:endParaRP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16330" y="2117248"/>
            <a:ext cx="5901877" cy="44207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585058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928</TotalTime>
  <Words>261</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Lucida Sans Unicode</vt:lpstr>
      <vt:lpstr>Wingdings</vt:lpstr>
      <vt:lpstr>Office Theme</vt:lpstr>
      <vt:lpstr>Happy Monday!  Independent Silent Reading</vt:lpstr>
      <vt:lpstr>Elements of a Short  Story</vt:lpstr>
      <vt:lpstr>Elements of a Short Story</vt:lpstr>
      <vt:lpstr>2. Setting</vt:lpstr>
      <vt:lpstr>PowerPoint Presentation</vt:lpstr>
      <vt:lpstr>Setting can serve as a backdrop for the characters.</vt:lpstr>
      <vt:lpstr>Setting can tell readers about the characters and plot.</vt:lpstr>
      <vt:lpstr>Setting can be used to create a mood or an atmosphere.</vt:lpstr>
      <vt:lpstr>What could a possible topic be to describe this picture?</vt:lpstr>
      <vt:lpstr>“Night Drive”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Happy Monday!  Independent Silent Reading</dc:title>
  <dc:creator>Erin Carll</dc:creator>
  <cp:lastModifiedBy>Byers, Anne (ASD-S)</cp:lastModifiedBy>
  <cp:revision>30</cp:revision>
  <cp:lastPrinted>2018-09-17T13:37:45Z</cp:lastPrinted>
  <dcterms:created xsi:type="dcterms:W3CDTF">2016-09-12T01:37:13Z</dcterms:created>
  <dcterms:modified xsi:type="dcterms:W3CDTF">2018-09-19T12:43:17Z</dcterms:modified>
</cp:coreProperties>
</file>